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73" r:id="rId3"/>
    <p:sldId id="257" r:id="rId4"/>
    <p:sldId id="258" r:id="rId5"/>
    <p:sldId id="332" r:id="rId6"/>
    <p:sldId id="262" r:id="rId7"/>
    <p:sldId id="272" r:id="rId8"/>
    <p:sldId id="315" r:id="rId9"/>
    <p:sldId id="316" r:id="rId10"/>
    <p:sldId id="304" r:id="rId11"/>
    <p:sldId id="268" r:id="rId12"/>
    <p:sldId id="269" r:id="rId13"/>
    <p:sldId id="271" r:id="rId14"/>
    <p:sldId id="275" r:id="rId15"/>
    <p:sldId id="276" r:id="rId16"/>
    <p:sldId id="277" r:id="rId17"/>
    <p:sldId id="325" r:id="rId18"/>
    <p:sldId id="279" r:id="rId19"/>
    <p:sldId id="281" r:id="rId20"/>
    <p:sldId id="333" r:id="rId21"/>
    <p:sldId id="284" r:id="rId22"/>
    <p:sldId id="329" r:id="rId23"/>
    <p:sldId id="330" r:id="rId24"/>
    <p:sldId id="287" r:id="rId25"/>
    <p:sldId id="291" r:id="rId26"/>
    <p:sldId id="290" r:id="rId27"/>
    <p:sldId id="331" r:id="rId28"/>
    <p:sldId id="321" r:id="rId29"/>
    <p:sldId id="297" r:id="rId30"/>
    <p:sldId id="298" r:id="rId31"/>
    <p:sldId id="326" r:id="rId32"/>
    <p:sldId id="289" r:id="rId33"/>
    <p:sldId id="301" r:id="rId34"/>
    <p:sldId id="302" r:id="rId35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969696"/>
    <a:srgbClr val="FFCC99"/>
    <a:srgbClr val="FF5050"/>
    <a:srgbClr val="FFFFCC"/>
    <a:srgbClr val="FF9966"/>
    <a:srgbClr val="5F5F5F"/>
    <a:srgbClr val="00FFFF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98824" autoAdjust="0"/>
  </p:normalViewPr>
  <p:slideViewPr>
    <p:cSldViewPr>
      <p:cViewPr>
        <p:scale>
          <a:sx n="75" d="100"/>
          <a:sy n="75" d="100"/>
        </p:scale>
        <p:origin x="-1096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44BA9-19FA-4188-8A85-0D09BE626F2D}" type="datetimeFigureOut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9AB0-4597-43DD-88FD-A683A77609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44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380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293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2999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224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964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951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417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154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993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51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41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3957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256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301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2199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337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183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5648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1365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932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2293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96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7685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922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90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0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877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03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494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6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0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D371-81F5-4261-8BA1-CCF0CEE5DB7E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460-EF46-409E-B27B-9EA17C60135F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69BF-97A9-4A41-BB8F-1CA3A569C2B6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1673-21D5-46FE-9D50-668E68AE9143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20D7-9FAA-4A6B-AFD3-6EC091C5272B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64B-FB7C-4B0C-9A21-C46C5F8BFCA4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D8AB-F6BA-4895-9DFF-4BD16BF2D991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78BA-920F-41CA-BB37-550FB2F7BCCD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D221-C9D0-4B5E-BC92-BA6DEE6FBD8C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7935-F58A-4985-A573-7524F1A98E0D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5459-06E6-4D55-91C6-65FFD1E81564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07F4F84-CE7B-4FAF-A33F-102085F2E682}" type="datetime1">
              <a:rPr lang="ko-KR" altLang="en-US" smtClean="0"/>
              <a:t>3/18/13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b="1" kern="1200">
          <a:solidFill>
            <a:srgbClr val="649B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hangwoo Min\Downloads\jpg_2\Emblem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62" y="4653136"/>
            <a:ext cx="2026290" cy="202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solidFill>
                  <a:srgbClr val="659A2A"/>
                </a:solidFill>
              </a:rPr>
              <a:t>SFS: Random Write Considered </a:t>
            </a:r>
            <a:r>
              <a:rPr lang="en-US" altLang="ko-KR" b="1" dirty="0">
                <a:solidFill>
                  <a:srgbClr val="649B2D"/>
                </a:solidFill>
              </a:rPr>
              <a:t>Harmful</a:t>
            </a:r>
            <a:r>
              <a:rPr lang="en-US" altLang="ko-KR" b="1" dirty="0">
                <a:solidFill>
                  <a:srgbClr val="659A2A"/>
                </a:solidFill>
              </a:rPr>
              <a:t> in Solid State </a:t>
            </a:r>
            <a:r>
              <a:rPr lang="en-US" altLang="ko-KR" b="1" dirty="0" smtClean="0">
                <a:solidFill>
                  <a:srgbClr val="659A2A"/>
                </a:solidFill>
              </a:rPr>
              <a:t>Drives</a:t>
            </a:r>
            <a:endParaRPr lang="ko-KR" altLang="en-US" b="1" dirty="0">
              <a:solidFill>
                <a:srgbClr val="659A2A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2444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sz="2400" b="1" u="sng" dirty="0">
                <a:solidFill>
                  <a:schemeClr val="tx1"/>
                </a:solidFill>
              </a:rPr>
              <a:t>Changwoo </a:t>
            </a:r>
            <a:r>
              <a:rPr lang="en-US" altLang="ko-KR" sz="2400" b="1" u="sng" dirty="0" smtClean="0">
                <a:solidFill>
                  <a:schemeClr val="tx1"/>
                </a:solidFill>
              </a:rPr>
              <a:t>Min</a:t>
            </a:r>
            <a:r>
              <a:rPr lang="en-US" altLang="ko-KR" sz="2400" baseline="30000" dirty="0" smtClean="0">
                <a:solidFill>
                  <a:schemeClr val="tx1"/>
                </a:solidFill>
              </a:rPr>
              <a:t>1,</a:t>
            </a:r>
            <a:r>
              <a:rPr lang="en-US" altLang="ko-KR" sz="2400" baseline="30000" dirty="0">
                <a:solidFill>
                  <a:schemeClr val="tx1"/>
                </a:solidFill>
              </a:rPr>
              <a:t> 2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en-US" altLang="ko-KR" sz="2400" dirty="0" err="1">
                <a:solidFill>
                  <a:schemeClr val="tx1"/>
                </a:solidFill>
              </a:rPr>
              <a:t>Kangnyeon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</a:rPr>
              <a:t>Kim</a:t>
            </a:r>
            <a:r>
              <a:rPr lang="en-US" altLang="ko-KR" sz="2400" baseline="30000" dirty="0">
                <a:solidFill>
                  <a:schemeClr val="tx1"/>
                </a:solidFill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en-US" altLang="ko-KR" sz="2400" dirty="0" err="1">
                <a:solidFill>
                  <a:schemeClr val="tx1"/>
                </a:solidFill>
              </a:rPr>
              <a:t>Hyunjin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</a:rPr>
              <a:t>Cho</a:t>
            </a:r>
            <a:r>
              <a:rPr lang="en-US" altLang="ko-KR" sz="2400" baseline="30000" dirty="0">
                <a:solidFill>
                  <a:schemeClr val="tx1"/>
                </a:solidFill>
              </a:rPr>
              <a:t>2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en-US" altLang="ko-KR" sz="2400" dirty="0">
                <a:solidFill>
                  <a:schemeClr val="tx1"/>
                </a:solidFill>
              </a:rPr>
              <a:t>Sang-Won </a:t>
            </a:r>
            <a:r>
              <a:rPr lang="en-US" altLang="ko-KR" sz="2400" dirty="0" smtClean="0">
                <a:solidFill>
                  <a:schemeClr val="tx1"/>
                </a:solidFill>
              </a:rPr>
              <a:t>Lee</a:t>
            </a:r>
            <a:r>
              <a:rPr lang="en-US" altLang="ko-KR" sz="2400" baseline="30000" dirty="0">
                <a:solidFill>
                  <a:schemeClr val="tx1"/>
                </a:solidFill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en-US" altLang="ko-KR" sz="2400" dirty="0">
                <a:solidFill>
                  <a:schemeClr val="tx1"/>
                </a:solidFill>
              </a:rPr>
              <a:t>Young Ik </a:t>
            </a:r>
            <a:r>
              <a:rPr lang="en-US" altLang="ko-KR" sz="2400" dirty="0" smtClean="0">
                <a:solidFill>
                  <a:schemeClr val="tx1"/>
                </a:solidFill>
              </a:rPr>
              <a:t>Eom</a:t>
            </a:r>
            <a:r>
              <a:rPr lang="en-US" altLang="ko-KR" sz="2400" baseline="30000" dirty="0">
                <a:solidFill>
                  <a:schemeClr val="tx1"/>
                </a:solidFill>
              </a:rPr>
              <a:t>1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baseline="30000" dirty="0" smtClean="0">
                <a:solidFill>
                  <a:schemeClr val="tx1"/>
                </a:solidFill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</a:rPr>
              <a:t>Sungkyunkwan University, Korea</a:t>
            </a:r>
          </a:p>
          <a:p>
            <a:r>
              <a:rPr lang="en-US" altLang="ko-KR" sz="2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sz="2400" dirty="0" smtClean="0">
                <a:solidFill>
                  <a:schemeClr val="tx1"/>
                </a:solidFill>
              </a:rPr>
              <a:t>Samsung Electronics, Korea</a:t>
            </a:r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  <p:pic>
        <p:nvPicPr>
          <p:cNvPr id="5" name="Picture 5" descr="C:\Users\Changwoo Min\Downloads\2010-12-01_173536_gienter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73792"/>
            <a:ext cx="1512168" cy="7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5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Eager </a:t>
            </a:r>
            <a:r>
              <a:rPr lang="en-US" altLang="ko-KR" i="1" dirty="0"/>
              <a:t>on writing</a:t>
            </a:r>
            <a:r>
              <a:rPr lang="en-US" altLang="ko-KR" dirty="0"/>
              <a:t> data grouping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16024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To secure large empty chunk for bulk sequential write, segment cleaning is needed. </a:t>
            </a:r>
          </a:p>
          <a:p>
            <a:pPr lvl="1"/>
            <a:r>
              <a:rPr lang="en-US" altLang="ko-KR" dirty="0" smtClean="0"/>
              <a:t>Major source of overhead in any log-structured file system</a:t>
            </a:r>
          </a:p>
          <a:p>
            <a:pPr lvl="1"/>
            <a:r>
              <a:rPr lang="en-US" altLang="ko-KR" dirty="0" smtClean="0"/>
              <a:t>When hot data is </a:t>
            </a:r>
            <a:r>
              <a:rPr lang="en-US" altLang="ko-KR" dirty="0" err="1" smtClean="0"/>
              <a:t>colocated</a:t>
            </a:r>
            <a:r>
              <a:rPr lang="en-US" altLang="ko-KR" dirty="0" smtClean="0"/>
              <a:t> with cold data in the same segment, cleaning overhead significantly increases. 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238424" y="3359643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1526456" y="3359643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1808560" y="3359643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096592" y="3359643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476996" y="3359643"/>
            <a:ext cx="288032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765028" y="3359643"/>
            <a:ext cx="288032" cy="4320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47132" y="3359643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335164" y="3359643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1234546" y="4128754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1522578" y="4128754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1804682" y="4128754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092714" y="4128754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476996" y="4128754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765028" y="4128754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>
          <a:xfrm>
            <a:off x="3047132" y="4128754"/>
            <a:ext cx="288032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3335164" y="4128754"/>
            <a:ext cx="288032" cy="4320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2476996" y="4128754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13832" y="3359643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>
          <a:xfrm>
            <a:off x="4001864" y="3359643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4283968" y="3359643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4572000" y="3359643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3713832" y="4128754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4001864" y="4128754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83968" y="4128754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4572000" y="4128754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내용 개체 틀 2"/>
          <p:cNvSpPr txBox="1">
            <a:spLocks/>
          </p:cNvSpPr>
          <p:nvPr/>
        </p:nvSpPr>
        <p:spPr>
          <a:xfrm>
            <a:off x="457200" y="5013176"/>
            <a:ext cx="8229600" cy="1752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Traditional LFS writes data regardless of hot/cold and then tries to separate data </a:t>
            </a:r>
            <a:r>
              <a:rPr lang="en-US" altLang="ko-KR" i="1" dirty="0" smtClean="0"/>
              <a:t>lazily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on segment cleaning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If we can categorize hot/cold data when it is first written, there is much room for improvement. </a:t>
            </a:r>
          </a:p>
          <a:p>
            <a:pPr marL="457200" lvl="1" indent="0">
              <a:buNone/>
            </a:pP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en-US" altLang="ko-KR" i="1" dirty="0" smtClean="0">
                <a:sym typeface="Wingdings" pitchFamily="2" charset="2"/>
              </a:rPr>
              <a:t>Eager on writing data grouping</a:t>
            </a:r>
            <a:endParaRPr lang="en-US" altLang="ko-KR" i="1" dirty="0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152012" y="2924944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Disk segment (4 blocks)</a:t>
            </a:r>
            <a:endParaRPr lang="ko-KR" altLang="en-US" dirty="0"/>
          </a:p>
        </p:txBody>
      </p:sp>
      <p:sp>
        <p:nvSpPr>
          <p:cNvPr id="127" name="직사각형 126"/>
          <p:cNvSpPr/>
          <p:nvPr/>
        </p:nvSpPr>
        <p:spPr>
          <a:xfrm>
            <a:off x="1240329" y="3359643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8" name="직사각형 127"/>
          <p:cNvSpPr/>
          <p:nvPr/>
        </p:nvSpPr>
        <p:spPr>
          <a:xfrm>
            <a:off x="3723357" y="3359643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9" name="직사각형 128"/>
          <p:cNvSpPr/>
          <p:nvPr/>
        </p:nvSpPr>
        <p:spPr>
          <a:xfrm>
            <a:off x="1811630" y="3359643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0" name="직사각형 129"/>
          <p:cNvSpPr/>
          <p:nvPr/>
        </p:nvSpPr>
        <p:spPr>
          <a:xfrm>
            <a:off x="4011389" y="3359643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31" name="직사각형 130"/>
          <p:cNvSpPr/>
          <p:nvPr/>
        </p:nvSpPr>
        <p:spPr>
          <a:xfrm>
            <a:off x="4299421" y="3359643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32" name="직사각형 131"/>
          <p:cNvSpPr/>
          <p:nvPr/>
        </p:nvSpPr>
        <p:spPr>
          <a:xfrm>
            <a:off x="3056087" y="3359643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4581525" y="3359643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34" name="직사각형 133"/>
          <p:cNvSpPr/>
          <p:nvPr/>
        </p:nvSpPr>
        <p:spPr>
          <a:xfrm>
            <a:off x="3328879" y="3359643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238424" y="3359643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2476996" y="3359643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3713832" y="3359643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5148065" y="3283280"/>
            <a:ext cx="3538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Four live blocks should be moved to secure an empty segment. 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3722347" y="4128754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48" name="직사각형 147"/>
          <p:cNvSpPr/>
          <p:nvPr/>
        </p:nvSpPr>
        <p:spPr>
          <a:xfrm>
            <a:off x="1234697" y="412875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직사각형 148"/>
          <p:cNvSpPr/>
          <p:nvPr/>
        </p:nvSpPr>
        <p:spPr>
          <a:xfrm>
            <a:off x="4010379" y="4128754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50" name="직사각형 149"/>
          <p:cNvSpPr/>
          <p:nvPr/>
        </p:nvSpPr>
        <p:spPr>
          <a:xfrm>
            <a:off x="1519554" y="412875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1" name="직사각형 150"/>
          <p:cNvSpPr/>
          <p:nvPr/>
        </p:nvSpPr>
        <p:spPr>
          <a:xfrm>
            <a:off x="4294985" y="4128754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52" name="직사각형 151"/>
          <p:cNvSpPr/>
          <p:nvPr/>
        </p:nvSpPr>
        <p:spPr>
          <a:xfrm>
            <a:off x="1807586" y="412875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3" name="직사각형 152"/>
          <p:cNvSpPr/>
          <p:nvPr/>
        </p:nvSpPr>
        <p:spPr>
          <a:xfrm>
            <a:off x="4570990" y="4128754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154" name="직사각형 153"/>
          <p:cNvSpPr/>
          <p:nvPr/>
        </p:nvSpPr>
        <p:spPr>
          <a:xfrm>
            <a:off x="2089690" y="412875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4" name="직사각형 53"/>
          <p:cNvSpPr/>
          <p:nvPr/>
        </p:nvSpPr>
        <p:spPr>
          <a:xfrm>
            <a:off x="3713832" y="4128754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1234546" y="4128754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TextBox 154"/>
          <p:cNvSpPr txBox="1"/>
          <p:nvPr/>
        </p:nvSpPr>
        <p:spPr>
          <a:xfrm>
            <a:off x="5148065" y="4052391"/>
            <a:ext cx="3538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need to move blocks to secure an empty segment. 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164712" y="3293152"/>
            <a:ext cx="2517219" cy="56503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모서리가 둥근 직사각형 60"/>
          <p:cNvSpPr/>
          <p:nvPr/>
        </p:nvSpPr>
        <p:spPr>
          <a:xfrm>
            <a:off x="1162224" y="4062263"/>
            <a:ext cx="1258609" cy="56503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1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/>
      <p:bldP spid="5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en-US" altLang="ko-K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974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SFS in a nutshell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A log-structured file system</a:t>
            </a:r>
          </a:p>
          <a:p>
            <a:endParaRPr lang="en-US" altLang="ko-KR" dirty="0"/>
          </a:p>
          <a:p>
            <a:r>
              <a:rPr lang="en-US" altLang="ko-KR" dirty="0" smtClean="0"/>
              <a:t>Segment size is multiple of erase block size</a:t>
            </a:r>
          </a:p>
          <a:p>
            <a:pPr lvl="1"/>
            <a:r>
              <a:rPr lang="en-US" altLang="ko-KR" dirty="0" smtClean="0"/>
              <a:t>Random write bandwidth = Sequential write bandwidth</a:t>
            </a:r>
          </a:p>
          <a:p>
            <a:endParaRPr lang="en-US" altLang="ko-KR" dirty="0"/>
          </a:p>
          <a:p>
            <a:r>
              <a:rPr lang="en-US" altLang="ko-KR" dirty="0" smtClean="0"/>
              <a:t>Eager on writing data grouping</a:t>
            </a:r>
          </a:p>
          <a:p>
            <a:pPr lvl="1"/>
            <a:r>
              <a:rPr lang="en-US" altLang="ko-KR" dirty="0" err="1" smtClean="0"/>
              <a:t>Colocate</a:t>
            </a:r>
            <a:r>
              <a:rPr lang="en-US" altLang="ko-KR" dirty="0" smtClean="0"/>
              <a:t> blocks with similar update likelihood, </a:t>
            </a:r>
            <a:r>
              <a:rPr lang="en-US" altLang="ko-KR" i="1" dirty="0" smtClean="0"/>
              <a:t>hotness</a:t>
            </a:r>
            <a:r>
              <a:rPr lang="en-US" altLang="ko-KR" dirty="0" smtClean="0"/>
              <a:t>, into the same segment when they are first written</a:t>
            </a:r>
          </a:p>
          <a:p>
            <a:pPr lvl="1"/>
            <a:r>
              <a:rPr lang="en-US" altLang="ko-KR" dirty="0" smtClean="0"/>
              <a:t>To form bimodal distribution of segment utilization</a:t>
            </a:r>
          </a:p>
          <a:p>
            <a:pPr lvl="1"/>
            <a:r>
              <a:rPr lang="en-US" altLang="ko-KR" dirty="0" smtClean="0"/>
              <a:t>Significantly reduces segment cleaning overhead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Cost-hotness segment cleaning</a:t>
            </a:r>
          </a:p>
          <a:p>
            <a:pPr lvl="1"/>
            <a:r>
              <a:rPr lang="en-US" altLang="ko-KR" dirty="0" smtClean="0"/>
              <a:t>Natural extension of cost-benefit policy</a:t>
            </a:r>
          </a:p>
          <a:p>
            <a:pPr lvl="1"/>
            <a:r>
              <a:rPr lang="en-US" altLang="ko-KR" dirty="0" smtClean="0"/>
              <a:t>Better victim segment selection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710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 smtClean="0"/>
              <a:t>Segment Writing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en-US" altLang="ko-K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350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ko-KR" i="1" dirty="0" smtClean="0"/>
              <a:t>On Writing</a:t>
            </a:r>
            <a:r>
              <a:rPr lang="en-US" altLang="ko-KR" dirty="0" smtClean="0"/>
              <a:t> Data Grouping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6267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err="1" smtClean="0"/>
              <a:t>Colocate</a:t>
            </a:r>
            <a:r>
              <a:rPr lang="en-US" altLang="ko-KR" dirty="0" smtClean="0"/>
              <a:t> blocks with similar update likelihood, </a:t>
            </a:r>
            <a:r>
              <a:rPr lang="en-US" altLang="ko-KR" i="1" dirty="0" smtClean="0"/>
              <a:t>hotness</a:t>
            </a:r>
            <a:r>
              <a:rPr lang="en-US" altLang="ko-KR" dirty="0" smtClean="0"/>
              <a:t>, into the same segment when they are first written.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558570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1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201" y="2466392"/>
            <a:ext cx="1690708" cy="35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Dirty Pages: </a:t>
            </a:r>
            <a:r>
              <a:rPr lang="en-US" altLang="ko-K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ko-KR" altLang="en-US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89391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2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20214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3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751037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4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481858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5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12682" y="2394170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6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201" y="3216059"/>
            <a:ext cx="1745246" cy="6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Calculate hotness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58570" y="3216059"/>
            <a:ext cx="490850" cy="5021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1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89391" y="3216059"/>
            <a:ext cx="490850" cy="50217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2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020214" y="3216059"/>
            <a:ext cx="490850" cy="5021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3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751037" y="3216059"/>
            <a:ext cx="490850" cy="5021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4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481858" y="3216059"/>
            <a:ext cx="490850" cy="5021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5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212682" y="3216059"/>
            <a:ext cx="490850" cy="5021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6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201" y="4281614"/>
            <a:ext cx="1745246" cy="6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Classify blocks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558570" y="4281614"/>
            <a:ext cx="490850" cy="5021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1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278484" y="4281614"/>
            <a:ext cx="490850" cy="5021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3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009307" y="4281614"/>
            <a:ext cx="490850" cy="5021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4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740130" y="4281614"/>
            <a:ext cx="490850" cy="5021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5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03675" y="4281614"/>
            <a:ext cx="490851" cy="50217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2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212682" y="4281614"/>
            <a:ext cx="490851" cy="5021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6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6860882" y="4281614"/>
            <a:ext cx="490851" cy="502178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591704" y="4281614"/>
            <a:ext cx="490851" cy="502178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2469278" y="3804184"/>
            <a:ext cx="2854435" cy="1121352"/>
            <a:chOff x="2369603" y="3335316"/>
            <a:chExt cx="3054373" cy="1179974"/>
          </a:xfrm>
        </p:grpSpPr>
        <p:sp>
          <p:nvSpPr>
            <p:cNvPr id="24" name="직사각형 23"/>
            <p:cNvSpPr/>
            <p:nvPr/>
          </p:nvSpPr>
          <p:spPr>
            <a:xfrm>
              <a:off x="2369603" y="3648066"/>
              <a:ext cx="3054373" cy="86722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80252" y="3335316"/>
              <a:ext cx="11580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Hot group</a:t>
              </a:r>
              <a:endParaRPr lang="ko-KR" altLang="en-US" sz="1600" dirty="0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5428303" y="3804184"/>
            <a:ext cx="2854435" cy="1121352"/>
            <a:chOff x="5535892" y="3335316"/>
            <a:chExt cx="3054373" cy="1179974"/>
          </a:xfrm>
        </p:grpSpPr>
        <p:sp>
          <p:nvSpPr>
            <p:cNvPr id="25" name="직사각형 24"/>
            <p:cNvSpPr/>
            <p:nvPr/>
          </p:nvSpPr>
          <p:spPr>
            <a:xfrm>
              <a:off x="5535892" y="3648066"/>
              <a:ext cx="3054373" cy="867224"/>
            </a:xfrm>
            <a:prstGeom prst="rect">
              <a:avLst/>
            </a:prstGeom>
            <a:noFill/>
            <a:ln w="2540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184" y="3335316"/>
              <a:ext cx="124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Cold group</a:t>
              </a:r>
              <a:endParaRPr lang="ko-KR" altLang="en-US" sz="16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8201" y="5280567"/>
            <a:ext cx="1745246" cy="6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Write large enough groups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558570" y="5351439"/>
            <a:ext cx="490850" cy="5021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accent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1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049420" y="5351439"/>
            <a:ext cx="490850" cy="502178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3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540271" y="5351439"/>
            <a:ext cx="490850" cy="502178"/>
          </a:xfrm>
          <a:prstGeom prst="rect">
            <a:avLst/>
          </a:prstGeom>
          <a:solidFill>
            <a:srgbClr val="C00000"/>
          </a:solidFill>
          <a:ln w="254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4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031122" y="5351439"/>
            <a:ext cx="490850" cy="502178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5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558570" y="5351439"/>
            <a:ext cx="1963404" cy="50217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38"/>
          <p:cNvCxnSpPr>
            <a:stCxn id="20" idx="2"/>
          </p:cNvCxnSpPr>
          <p:nvPr/>
        </p:nvCxnSpPr>
        <p:spPr>
          <a:xfrm>
            <a:off x="2803995" y="4783792"/>
            <a:ext cx="0" cy="5676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21" idx="2"/>
          </p:cNvCxnSpPr>
          <p:nvPr/>
        </p:nvCxnSpPr>
        <p:spPr>
          <a:xfrm flipH="1">
            <a:off x="3278484" y="4783792"/>
            <a:ext cx="245425" cy="5676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22" idx="2"/>
            <a:endCxn id="36" idx="0"/>
          </p:cNvCxnSpPr>
          <p:nvPr/>
        </p:nvCxnSpPr>
        <p:spPr>
          <a:xfrm flipH="1">
            <a:off x="3785697" y="4783792"/>
            <a:ext cx="469035" cy="5676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23" idx="2"/>
            <a:endCxn id="37" idx="0"/>
          </p:cNvCxnSpPr>
          <p:nvPr/>
        </p:nvCxnSpPr>
        <p:spPr>
          <a:xfrm flipH="1">
            <a:off x="4276547" y="4783792"/>
            <a:ext cx="709007" cy="5676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31051" y="5447060"/>
            <a:ext cx="2263885" cy="321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Disk segment (4 blocks)</a:t>
            </a:r>
            <a:endParaRPr lang="ko-KR" altLang="en-US" sz="1600" dirty="0"/>
          </a:p>
        </p:txBody>
      </p:sp>
      <p:sp>
        <p:nvSpPr>
          <p:cNvPr id="44" name="직사각형 43"/>
          <p:cNvSpPr/>
          <p:nvPr/>
        </p:nvSpPr>
        <p:spPr>
          <a:xfrm>
            <a:off x="3289391" y="6162755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2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212682" y="6162755"/>
            <a:ext cx="490850" cy="50217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6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6" name="직선 연결선 45"/>
          <p:cNvCxnSpPr/>
          <p:nvPr/>
        </p:nvCxnSpPr>
        <p:spPr>
          <a:xfrm>
            <a:off x="538201" y="3023018"/>
            <a:ext cx="7689997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538201" y="6036085"/>
            <a:ext cx="7689997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538201" y="6761453"/>
            <a:ext cx="7689997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538201" y="2241853"/>
            <a:ext cx="7689997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38201" y="6234975"/>
            <a:ext cx="1854326" cy="35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Dirty Pages: </a:t>
            </a:r>
            <a:r>
              <a:rPr lang="en-US" altLang="ko-K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t+1</a:t>
            </a:r>
            <a:endParaRPr lang="ko-KR" altLang="en-US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995936" y="3157533"/>
            <a:ext cx="4824536" cy="6192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How</a:t>
            </a:r>
            <a:r>
              <a:rPr lang="ko-KR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to measure </a:t>
            </a:r>
            <a:r>
              <a:rPr lang="en-US" altLang="ko-KR" i="1" dirty="0" smtClean="0">
                <a:latin typeface="Tahoma" pitchFamily="34" charset="0"/>
                <a:cs typeface="Tahoma" pitchFamily="34" charset="0"/>
              </a:rPr>
              <a:t>hotness?</a:t>
            </a:r>
            <a:endParaRPr lang="ko-KR" altLang="en-US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3995936" y="4223087"/>
            <a:ext cx="4824536" cy="6192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Tahoma" pitchFamily="34" charset="0"/>
                <a:cs typeface="Tahoma" pitchFamily="34" charset="0"/>
              </a:rPr>
              <a:t> How to determine </a:t>
            </a:r>
            <a:r>
              <a:rPr lang="en-US" altLang="ko-KR" i="1" dirty="0" smtClean="0">
                <a:latin typeface="Tahoma" pitchFamily="34" charset="0"/>
                <a:cs typeface="Tahoma" pitchFamily="34" charset="0"/>
              </a:rPr>
              <a:t>grouping criteria?</a:t>
            </a:r>
            <a:endParaRPr lang="ko-KR" altLang="en-US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909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43" grpId="0"/>
      <p:bldP spid="44" grpId="0" animBg="1"/>
      <p:bldP spid="45" grpId="0" animBg="1"/>
      <p:bldP spid="50" grpId="0"/>
      <p:bldP spid="51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Measuring Hotness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Hotness: update likelihood </a:t>
                </a:r>
              </a:p>
              <a:p>
                <a:pPr lvl="1"/>
                <a:r>
                  <a:rPr lang="en-US" altLang="ko-KR" dirty="0" smtClean="0"/>
                  <a:t>Frequently updated data </a:t>
                </a:r>
                <a:r>
                  <a:rPr lang="en-US" altLang="ko-KR" dirty="0" smtClean="0">
                    <a:sym typeface="Wingdings" pitchFamily="2" charset="2"/>
                  </a:rPr>
                  <a:t> hotness </a:t>
                </a:r>
                <a:r>
                  <a:rPr lang="en-US" altLang="ko-KR" b="1" dirty="0" smtClean="0">
                    <a:ea typeface="Tahoma" pitchFamily="34" charset="0"/>
                    <a:sym typeface="Wingdings" pitchFamily="2" charset="2"/>
                  </a:rPr>
                  <a:t>↑</a:t>
                </a:r>
              </a:p>
              <a:p>
                <a:pPr lvl="1"/>
                <a:r>
                  <a:rPr lang="en-US" altLang="ko-KR" dirty="0" smtClean="0">
                    <a:ea typeface="Tahoma" pitchFamily="34" charset="0"/>
                    <a:sym typeface="Wingdings" pitchFamily="2" charset="2"/>
                  </a:rPr>
                  <a:t>Recently </a:t>
                </a:r>
                <a:r>
                  <a:rPr lang="en-US" altLang="ko-KR" smtClean="0">
                    <a:ea typeface="Tahoma" pitchFamily="34" charset="0"/>
                    <a:sym typeface="Wingdings" pitchFamily="2" charset="2"/>
                  </a:rPr>
                  <a:t>updated data </a:t>
                </a:r>
                <a:r>
                  <a:rPr lang="en-US" altLang="ko-KR" b="1" dirty="0" smtClean="0">
                    <a:ea typeface="Tahoma" pitchFamily="34" charset="0"/>
                    <a:sym typeface="Wingdings" pitchFamily="2" charset="2"/>
                  </a:rPr>
                  <a:t> </a:t>
                </a:r>
                <a:r>
                  <a:rPr lang="en-US" altLang="ko-KR" dirty="0">
                    <a:sym typeface="Wingdings" pitchFamily="2" charset="2"/>
                  </a:rPr>
                  <a:t>hotness </a:t>
                </a:r>
                <a:r>
                  <a:rPr lang="en-US" altLang="ko-KR" b="1" dirty="0" smtClean="0">
                    <a:ea typeface="Tahoma" pitchFamily="34" charset="0"/>
                    <a:sym typeface="Wingdings" pitchFamily="2" charset="2"/>
                  </a:rPr>
                  <a:t>↑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altLang="ko-KR" b="0" i="1" smtClean="0">
                        <a:latin typeface="Cambria Math"/>
                        <a:ea typeface="Tahoma" pitchFamily="34" charset="0"/>
                        <a:sym typeface="Wingdings" pitchFamily="2" charset="2"/>
                      </a:rPr>
                      <m:t>h𝑜𝑡𝑛𝑒𝑠𝑠</m:t>
                    </m:r>
                    <m:r>
                      <a:rPr lang="en-US" altLang="ko-KR" b="0" i="1" smtClean="0">
                        <a:latin typeface="Cambria Math"/>
                        <a:ea typeface="Tahoma" pitchFamily="34" charset="0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altLang="ko-KR" i="1" smtClean="0">
                            <a:latin typeface="Cambria Math"/>
                            <a:ea typeface="Tahoma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  <a:ea typeface="Tahoma" pitchFamily="34" charset="0"/>
                            <a:sym typeface="Wingdings" pitchFamily="2" charset="2"/>
                          </a:rPr>
                          <m:t>𝑤𝑟𝑖𝑡𝑒</m:t>
                        </m:r>
                        <m:r>
                          <a:rPr lang="en-US" altLang="ko-KR" b="0" i="1" smtClean="0">
                            <a:latin typeface="Cambria Math"/>
                            <a:ea typeface="Tahoma" pitchFamily="34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  <a:ea typeface="Tahoma" pitchFamily="34" charset="0"/>
                            <a:sym typeface="Wingdings" pitchFamily="2" charset="2"/>
                          </a:rPr>
                          <m:t>𝑐𝑜𝑢𝑛𝑡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  <a:ea typeface="Tahoma" pitchFamily="34" charset="0"/>
                            <a:sym typeface="Wingdings" pitchFamily="2" charset="2"/>
                          </a:rPr>
                          <m:t>𝑎𝑔𝑒</m:t>
                        </m:r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2305394"/>
                  </p:ext>
                </p:extLst>
              </p:nvPr>
            </p:nvGraphicFramePr>
            <p:xfrm>
              <a:off x="539552" y="4149080"/>
              <a:ext cx="8352928" cy="24482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4376"/>
                    <a:gridCol w="4968552"/>
                  </a:tblGrid>
                  <a:tr h="5452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200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File block hotness</a:t>
                          </a:r>
                          <a:r>
                            <a:rPr lang="en-US" altLang="ko-KR" sz="2000" baseline="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 </a:t>
                          </a:r>
                          <a:r>
                            <a:rPr lang="en-US" altLang="ko-KR" sz="2000" i="1" baseline="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r>
                            <a:rPr lang="en-US" altLang="ko-KR" sz="2000" i="1" baseline="-2500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b</a:t>
                          </a:r>
                          <a:endParaRPr lang="ko-KR" altLang="en-US" sz="2000" i="1" baseline="-25000" dirty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200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Segment hotness</a:t>
                          </a:r>
                          <a:r>
                            <a:rPr lang="en-US" altLang="ko-KR" sz="2000" baseline="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 </a:t>
                          </a:r>
                          <a:r>
                            <a:rPr lang="en-US" altLang="ko-KR" sz="2000" i="1" baseline="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r>
                            <a:rPr lang="en-US" altLang="ko-KR" sz="2000" i="1" baseline="-2500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ko-KR" altLang="en-US" sz="2000" i="1" baseline="-25000" dirty="0" smtClean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</a:tr>
                  <a:tr h="1903023">
                    <a:tc>
                      <a:txBody>
                        <a:bodyPr/>
                        <a:lstStyle/>
                        <a:p>
                          <a:pPr latinLnBrk="1">
                            <a:lnSpc>
                              <a:spcPct val="150000"/>
                            </a:lnSpc>
                          </a:pPr>
                          <a14:m/>
                          <a:endParaRPr lang="ko-KR" altLang="en-US" sz="1800" dirty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>
                            <a:lnSpc>
                              <a:spcPct val="150000"/>
                            </a:lnSpc>
                          </a:pPr>
                          <a14:m/>
                          <a:endParaRPr lang="ko-KR" altLang="en-US" sz="1800" dirty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2305394"/>
                  </p:ext>
                </p:extLst>
              </p:nvPr>
            </p:nvGraphicFramePr>
            <p:xfrm>
              <a:off x="539552" y="4149080"/>
              <a:ext cx="8352928" cy="24482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4376"/>
                    <a:gridCol w="4968552"/>
                  </a:tblGrid>
                  <a:tr h="5452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200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File block hotness</a:t>
                          </a:r>
                          <a:r>
                            <a:rPr lang="en-US" altLang="ko-KR" sz="2000" baseline="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 </a:t>
                          </a:r>
                          <a:r>
                            <a:rPr lang="en-US" altLang="ko-KR" sz="2000" i="1" baseline="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r>
                            <a:rPr lang="en-US" altLang="ko-KR" sz="2000" i="1" baseline="-2500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b</a:t>
                          </a:r>
                          <a:endParaRPr lang="ko-KR" altLang="en-US" sz="2000" i="1" baseline="-25000" dirty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200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Segment hotness</a:t>
                          </a:r>
                          <a:r>
                            <a:rPr lang="en-US" altLang="ko-KR" sz="2000" baseline="0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 </a:t>
                          </a:r>
                          <a:r>
                            <a:rPr lang="en-US" altLang="ko-KR" sz="2000" i="1" baseline="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r>
                            <a:rPr lang="en-US" altLang="ko-KR" sz="2000" i="1" baseline="-25000" dirty="0" err="1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ko-KR" altLang="en-US" sz="2000" i="1" baseline="-25000" dirty="0" smtClean="0">
                            <a:latin typeface="Tahoma" pitchFamily="34" charset="0"/>
                            <a:cs typeface="Tahoma" pitchFamily="34" charset="0"/>
                          </a:endParaRPr>
                        </a:p>
                      </a:txBody>
                      <a:tcPr anchor="ctr"/>
                    </a:tc>
                  </a:tr>
                  <a:tr h="1903023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80" t="-28846" r="-146847" b="-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68221" t="-28846" b="-32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43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1655"/>
            <a:ext cx="3725325" cy="22582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40556" y="6409927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equi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-width partitioning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Determining Grouping Criteria</a:t>
            </a:r>
            <a:br>
              <a:rPr lang="en-US" altLang="ko-KR" dirty="0" smtClean="0"/>
            </a:br>
            <a:r>
              <a:rPr lang="en-US" altLang="ko-KR" sz="4000" dirty="0" smtClean="0"/>
              <a:t>: </a:t>
            </a:r>
            <a:r>
              <a:rPr lang="en-US" altLang="ko-KR" sz="4000" dirty="0"/>
              <a:t>Segment Quantization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332855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The effectiveness of block grouping is determined by the grouping criteria. </a:t>
            </a:r>
          </a:p>
          <a:p>
            <a:pPr lvl="1"/>
            <a:r>
              <a:rPr lang="en-US" altLang="ko-KR" dirty="0" smtClean="0"/>
              <a:t>Improper criteria may </a:t>
            </a:r>
            <a:r>
              <a:rPr lang="en-US" altLang="ko-KR" dirty="0" err="1" smtClean="0"/>
              <a:t>colocate</a:t>
            </a:r>
            <a:r>
              <a:rPr lang="en-US" altLang="ko-KR" dirty="0" smtClean="0"/>
              <a:t> blocks from different groups into the same segment, thus deteriorates the effectiveness of grouping.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Naïve solution does not work. </a:t>
            </a:r>
            <a:endParaRPr lang="ko-KR" altLang="en-US" dirty="0"/>
          </a:p>
        </p:txBody>
      </p:sp>
      <p:grpSp>
        <p:nvGrpSpPr>
          <p:cNvPr id="27" name="그룹 26"/>
          <p:cNvGrpSpPr/>
          <p:nvPr/>
        </p:nvGrpSpPr>
        <p:grpSpPr>
          <a:xfrm>
            <a:off x="1314242" y="4238608"/>
            <a:ext cx="756000" cy="1872208"/>
            <a:chOff x="1314242" y="4238608"/>
            <a:chExt cx="756000" cy="1872208"/>
          </a:xfrm>
        </p:grpSpPr>
        <p:sp>
          <p:nvSpPr>
            <p:cNvPr id="4" name="직사각형 3"/>
            <p:cNvSpPr/>
            <p:nvPr/>
          </p:nvSpPr>
          <p:spPr>
            <a:xfrm>
              <a:off x="1314242" y="4238608"/>
              <a:ext cx="756000" cy="1872208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4242" y="4495024"/>
              <a:ext cx="7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hot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088127" y="4238608"/>
            <a:ext cx="773885" cy="1872208"/>
            <a:chOff x="2088127" y="4238608"/>
            <a:chExt cx="773885" cy="1872208"/>
          </a:xfrm>
        </p:grpSpPr>
        <p:sp>
          <p:nvSpPr>
            <p:cNvPr id="19" name="직사각형 18"/>
            <p:cNvSpPr/>
            <p:nvPr/>
          </p:nvSpPr>
          <p:spPr>
            <a:xfrm>
              <a:off x="2088127" y="4238608"/>
              <a:ext cx="756000" cy="1872208"/>
            </a:xfrm>
            <a:prstGeom prst="rect">
              <a:avLst/>
            </a:prstGeom>
            <a:solidFill>
              <a:srgbClr val="FFCC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7744" y="5001867"/>
              <a:ext cx="594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warm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2862012" y="4238608"/>
            <a:ext cx="756000" cy="1872208"/>
            <a:chOff x="2862012" y="4238608"/>
            <a:chExt cx="756000" cy="1872208"/>
          </a:xfrm>
        </p:grpSpPr>
        <p:sp>
          <p:nvSpPr>
            <p:cNvPr id="20" name="직사각형 19"/>
            <p:cNvSpPr/>
            <p:nvPr/>
          </p:nvSpPr>
          <p:spPr>
            <a:xfrm>
              <a:off x="2862012" y="4238608"/>
              <a:ext cx="756000" cy="1872208"/>
            </a:xfrm>
            <a:prstGeom prst="rect">
              <a:avLst/>
            </a:prstGeom>
            <a:solidFill>
              <a:srgbClr val="0066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62012" y="5564870"/>
              <a:ext cx="7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cold</a:t>
              </a:r>
            </a:p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563888" y="4238608"/>
            <a:ext cx="1008112" cy="1872208"/>
            <a:chOff x="3563888" y="4238608"/>
            <a:chExt cx="1008112" cy="1872208"/>
          </a:xfrm>
        </p:grpSpPr>
        <p:sp>
          <p:nvSpPr>
            <p:cNvPr id="21" name="직사각형 20"/>
            <p:cNvSpPr/>
            <p:nvPr/>
          </p:nvSpPr>
          <p:spPr>
            <a:xfrm>
              <a:off x="3635896" y="4238608"/>
              <a:ext cx="756000" cy="1872208"/>
            </a:xfrm>
            <a:prstGeom prst="rect">
              <a:avLst/>
            </a:prstGeom>
            <a:solidFill>
              <a:srgbClr val="969696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63888" y="5591113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read-only</a:t>
              </a:r>
            </a:p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860032" y="4151655"/>
            <a:ext cx="3725325" cy="2627604"/>
            <a:chOff x="827584" y="4151655"/>
            <a:chExt cx="3725325" cy="2627604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4151655"/>
              <a:ext cx="3725325" cy="2258272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1440556" y="6409927"/>
              <a:ext cx="25639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equi</a:t>
              </a: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-height partitioning</a:t>
              </a:r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5346690" y="4238608"/>
            <a:ext cx="3078000" cy="450000"/>
            <a:chOff x="5346690" y="4238608"/>
            <a:chExt cx="3078000" cy="450000"/>
          </a:xfrm>
        </p:grpSpPr>
        <p:sp>
          <p:nvSpPr>
            <p:cNvPr id="51" name="직사각형 50"/>
            <p:cNvSpPr/>
            <p:nvPr/>
          </p:nvSpPr>
          <p:spPr>
            <a:xfrm>
              <a:off x="5346690" y="4238608"/>
              <a:ext cx="3078000" cy="450000"/>
            </a:xfrm>
            <a:prstGeom prst="rect">
              <a:avLst/>
            </a:prstGeom>
            <a:solidFill>
              <a:srgbClr val="FF5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56176" y="4325109"/>
              <a:ext cx="890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hot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5" name="그룹 74"/>
          <p:cNvGrpSpPr/>
          <p:nvPr/>
        </p:nvGrpSpPr>
        <p:grpSpPr>
          <a:xfrm>
            <a:off x="5346690" y="4712677"/>
            <a:ext cx="3078000" cy="450000"/>
            <a:chOff x="5346690" y="4712677"/>
            <a:chExt cx="3078000" cy="450000"/>
          </a:xfrm>
        </p:grpSpPr>
        <p:sp>
          <p:nvSpPr>
            <p:cNvPr id="71" name="직사각형 70"/>
            <p:cNvSpPr/>
            <p:nvPr/>
          </p:nvSpPr>
          <p:spPr>
            <a:xfrm>
              <a:off x="5346690" y="4712677"/>
              <a:ext cx="3078000" cy="450000"/>
            </a:xfrm>
            <a:prstGeom prst="rect">
              <a:avLst/>
            </a:prstGeom>
            <a:solidFill>
              <a:srgbClr val="FFCC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87389" y="4799178"/>
              <a:ext cx="11176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warm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4" name="그룹 73"/>
          <p:cNvGrpSpPr/>
          <p:nvPr/>
        </p:nvGrpSpPr>
        <p:grpSpPr>
          <a:xfrm>
            <a:off x="5346690" y="5186746"/>
            <a:ext cx="3078000" cy="450000"/>
            <a:chOff x="5346690" y="5186746"/>
            <a:chExt cx="3078000" cy="450000"/>
          </a:xfrm>
        </p:grpSpPr>
        <p:sp>
          <p:nvSpPr>
            <p:cNvPr id="72" name="직사각형 71"/>
            <p:cNvSpPr/>
            <p:nvPr/>
          </p:nvSpPr>
          <p:spPr>
            <a:xfrm>
              <a:off x="5346690" y="5186746"/>
              <a:ext cx="3078000" cy="450000"/>
            </a:xfrm>
            <a:prstGeom prst="rect">
              <a:avLst/>
            </a:prstGeom>
            <a:solidFill>
              <a:srgbClr val="0066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64037" y="5273247"/>
              <a:ext cx="960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cold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5346690" y="5660816"/>
            <a:ext cx="3078000" cy="450000"/>
            <a:chOff x="5346690" y="5660816"/>
            <a:chExt cx="3078000" cy="450000"/>
          </a:xfrm>
        </p:grpSpPr>
        <p:sp>
          <p:nvSpPr>
            <p:cNvPr id="73" name="직사각형 72"/>
            <p:cNvSpPr/>
            <p:nvPr/>
          </p:nvSpPr>
          <p:spPr>
            <a:xfrm>
              <a:off x="5346690" y="5660816"/>
              <a:ext cx="3078000" cy="450000"/>
            </a:xfrm>
            <a:prstGeom prst="rect">
              <a:avLst/>
            </a:prstGeom>
            <a:solidFill>
              <a:srgbClr val="969696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04248" y="5747317"/>
              <a:ext cx="1323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read-only group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7" name="위쪽/아래쪽 화살표 6"/>
          <p:cNvSpPr/>
          <p:nvPr/>
        </p:nvSpPr>
        <p:spPr>
          <a:xfrm>
            <a:off x="2110971" y="4639476"/>
            <a:ext cx="288000" cy="1456825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위쪽/아래쪽 화살표 35"/>
          <p:cNvSpPr/>
          <p:nvPr/>
        </p:nvSpPr>
        <p:spPr>
          <a:xfrm>
            <a:off x="6159691" y="5660817"/>
            <a:ext cx="227698" cy="450000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4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Iterative Segment Quantization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Find </a:t>
            </a:r>
            <a:r>
              <a:rPr lang="en-US" altLang="ko-KR" i="1" dirty="0" smtClean="0"/>
              <a:t>natural hotness groups</a:t>
            </a:r>
            <a:r>
              <a:rPr lang="en-US" altLang="ko-KR" dirty="0" smtClean="0"/>
              <a:t> across segments in disk. </a:t>
            </a:r>
          </a:p>
          <a:p>
            <a:pPr lvl="1"/>
            <a:r>
              <a:rPr lang="en-US" altLang="ko-KR" dirty="0" smtClean="0"/>
              <a:t>Mean of segment hotness in each group is used as grouping criterion. </a:t>
            </a:r>
          </a:p>
          <a:p>
            <a:pPr lvl="1"/>
            <a:r>
              <a:rPr lang="en-US" altLang="ko-KR" dirty="0" smtClean="0"/>
              <a:t>Iterative refinement scheme inspired </a:t>
            </a:r>
            <a:r>
              <a:rPr lang="en-US" altLang="ko-KR" dirty="0"/>
              <a:t>by k-means clustering </a:t>
            </a:r>
            <a:r>
              <a:rPr lang="en-US" altLang="ko-KR" dirty="0" smtClean="0"/>
              <a:t>algorithm</a:t>
            </a:r>
          </a:p>
          <a:p>
            <a:r>
              <a:rPr lang="en-US" altLang="ko-KR" dirty="0" smtClean="0"/>
              <a:t>Runtime overhead is reasonable. </a:t>
            </a:r>
          </a:p>
          <a:p>
            <a:pPr lvl="1"/>
            <a:r>
              <a:rPr lang="en-US" altLang="ko-KR" dirty="0" smtClean="0"/>
              <a:t>32MB segment </a:t>
            </a:r>
            <a:r>
              <a:rPr lang="en-US" altLang="ko-KR" dirty="0" smtClean="0">
                <a:sym typeface="Wingdings" pitchFamily="2" charset="2"/>
              </a:rPr>
              <a:t> only 32 segments for 1GB disk space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For </a:t>
            </a:r>
            <a:r>
              <a:rPr lang="en-US" altLang="ko-KR" dirty="0">
                <a:sym typeface="Wingdings" pitchFamily="2" charset="2"/>
              </a:rPr>
              <a:t>faster </a:t>
            </a:r>
            <a:r>
              <a:rPr lang="en-US" altLang="ko-KR" dirty="0" smtClean="0">
                <a:sym typeface="Wingdings" pitchFamily="2" charset="2"/>
              </a:rPr>
              <a:t>convergence, the calculated centers are stored in meta data and loaded at mounting a file system.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267072"/>
            <a:ext cx="3725325" cy="22582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102169" y="4437112"/>
            <a:ext cx="1008111" cy="1080120"/>
          </a:xfrm>
          <a:prstGeom prst="rect">
            <a:avLst/>
          </a:prstGeom>
          <a:solidFill>
            <a:srgbClr val="FF5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894256" y="5517232"/>
            <a:ext cx="346690" cy="450000"/>
          </a:xfrm>
          <a:prstGeom prst="rect">
            <a:avLst/>
          </a:prstGeom>
          <a:solidFill>
            <a:srgbClr val="FFCC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038272" y="5957825"/>
            <a:ext cx="504057" cy="225000"/>
          </a:xfrm>
          <a:prstGeom prst="rect">
            <a:avLst/>
          </a:prstGeom>
          <a:solidFill>
            <a:srgbClr val="0066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542329" y="6104687"/>
            <a:ext cx="1656184" cy="146864"/>
          </a:xfrm>
          <a:prstGeom prst="rect">
            <a:avLst/>
          </a:prstGeom>
          <a:solidFill>
            <a:srgbClr val="96969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907703" y="5258754"/>
            <a:ext cx="144016" cy="137454"/>
          </a:xfrm>
          <a:prstGeom prst="ellipse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051719" y="5711297"/>
            <a:ext cx="144016" cy="137454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182385" y="6045370"/>
            <a:ext cx="144016" cy="137454"/>
          </a:xfrm>
          <a:prstGeom prst="ellipse">
            <a:avLst/>
          </a:prstGeom>
          <a:solidFill>
            <a:srgbClr val="00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2843807" y="6114097"/>
            <a:ext cx="144016" cy="137454"/>
          </a:xfrm>
          <a:prstGeom prst="ellipse">
            <a:avLst/>
          </a:prstGeom>
          <a:solidFill>
            <a:srgbClr val="969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427984" y="4149080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Randomly select initial center of groups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Assign each segment to the closest center.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Calculate a new center by averaging hotnesses in a group.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Repeat Step 2 and 3 until convergence has been reached or three times at most. 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608313" y="4267072"/>
            <a:ext cx="3725325" cy="2258272"/>
            <a:chOff x="-3131526" y="4195064"/>
            <a:chExt cx="3725325" cy="2258272"/>
          </a:xfrm>
        </p:grpSpPr>
        <p:grpSp>
          <p:nvGrpSpPr>
            <p:cNvPr id="38" name="그룹 37"/>
            <p:cNvGrpSpPr/>
            <p:nvPr/>
          </p:nvGrpSpPr>
          <p:grpSpPr>
            <a:xfrm>
              <a:off x="-3131526" y="4195064"/>
              <a:ext cx="3725325" cy="2258272"/>
              <a:chOff x="-3131526" y="4195064"/>
              <a:chExt cx="3725325" cy="2258272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31526" y="4195064"/>
                <a:ext cx="3725325" cy="225827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직사각형 29"/>
              <p:cNvSpPr/>
              <p:nvPr/>
            </p:nvSpPr>
            <p:spPr>
              <a:xfrm>
                <a:off x="-2640916" y="4365104"/>
                <a:ext cx="1008111" cy="1080120"/>
              </a:xfrm>
              <a:prstGeom prst="rect">
                <a:avLst/>
              </a:prstGeom>
              <a:solidFill>
                <a:srgbClr val="FF505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-1848829" y="5445224"/>
                <a:ext cx="346690" cy="450000"/>
              </a:xfrm>
              <a:prstGeom prst="rect">
                <a:avLst/>
              </a:prstGeom>
              <a:solidFill>
                <a:srgbClr val="FFCC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-1704813" y="5885817"/>
                <a:ext cx="504057" cy="225000"/>
              </a:xfrm>
              <a:prstGeom prst="rect">
                <a:avLst/>
              </a:prstGeom>
              <a:solidFill>
                <a:srgbClr val="0066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-1200756" y="6032679"/>
                <a:ext cx="1656184" cy="146864"/>
              </a:xfrm>
              <a:prstGeom prst="rect">
                <a:avLst/>
              </a:prstGeom>
              <a:solidFill>
                <a:srgbClr val="96969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4" name="타원 33"/>
            <p:cNvSpPr/>
            <p:nvPr/>
          </p:nvSpPr>
          <p:spPr>
            <a:xfrm>
              <a:off x="-2136861" y="4509120"/>
              <a:ext cx="144016" cy="137454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-1776821" y="5505737"/>
              <a:ext cx="144016" cy="137454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-1475534" y="5977509"/>
              <a:ext cx="144016" cy="137454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-358105" y="6099858"/>
              <a:ext cx="144016" cy="137454"/>
            </a:xfrm>
            <a:prstGeom prst="ellipse">
              <a:avLst/>
            </a:prstGeom>
            <a:solidFill>
              <a:srgbClr val="9696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611559" y="4267072"/>
            <a:ext cx="3725325" cy="2258272"/>
            <a:chOff x="-3131526" y="4195064"/>
            <a:chExt cx="3725325" cy="2258272"/>
          </a:xfrm>
        </p:grpSpPr>
        <p:grpSp>
          <p:nvGrpSpPr>
            <p:cNvPr id="86" name="그룹 85"/>
            <p:cNvGrpSpPr/>
            <p:nvPr/>
          </p:nvGrpSpPr>
          <p:grpSpPr>
            <a:xfrm>
              <a:off x="-3131526" y="4195064"/>
              <a:ext cx="3725325" cy="2258272"/>
              <a:chOff x="-3131526" y="4195064"/>
              <a:chExt cx="3725325" cy="2258272"/>
            </a:xfrm>
          </p:grpSpPr>
          <p:pic>
            <p:nvPicPr>
              <p:cNvPr id="9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31526" y="4195064"/>
                <a:ext cx="3725325" cy="225827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2" name="직사각형 91"/>
              <p:cNvSpPr/>
              <p:nvPr/>
            </p:nvSpPr>
            <p:spPr>
              <a:xfrm>
                <a:off x="-2640916" y="4365104"/>
                <a:ext cx="1008111" cy="694056"/>
              </a:xfrm>
              <a:prstGeom prst="rect">
                <a:avLst/>
              </a:prstGeom>
              <a:solidFill>
                <a:srgbClr val="FF505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-1848829" y="5059160"/>
                <a:ext cx="346690" cy="720080"/>
              </a:xfrm>
              <a:prstGeom prst="rect">
                <a:avLst/>
              </a:prstGeom>
              <a:solidFill>
                <a:srgbClr val="FFCC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-1704813" y="5779240"/>
                <a:ext cx="504057" cy="331577"/>
              </a:xfrm>
              <a:prstGeom prst="rect">
                <a:avLst/>
              </a:prstGeom>
              <a:solidFill>
                <a:srgbClr val="0066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-1200756" y="6032679"/>
                <a:ext cx="1656184" cy="146864"/>
              </a:xfrm>
              <a:prstGeom prst="rect">
                <a:avLst/>
              </a:prstGeom>
              <a:solidFill>
                <a:srgbClr val="96969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7" name="타원 86"/>
            <p:cNvSpPr/>
            <p:nvPr/>
          </p:nvSpPr>
          <p:spPr>
            <a:xfrm>
              <a:off x="-2136861" y="4509120"/>
              <a:ext cx="144016" cy="137454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-1776821" y="5505737"/>
              <a:ext cx="144016" cy="137454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-1475534" y="5977509"/>
              <a:ext cx="144016" cy="137454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-358105" y="6099858"/>
              <a:ext cx="144016" cy="137454"/>
            </a:xfrm>
            <a:prstGeom prst="ellipse">
              <a:avLst/>
            </a:prstGeom>
            <a:solidFill>
              <a:srgbClr val="9696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6" name="그룹 95"/>
          <p:cNvGrpSpPr/>
          <p:nvPr/>
        </p:nvGrpSpPr>
        <p:grpSpPr>
          <a:xfrm>
            <a:off x="608312" y="4267072"/>
            <a:ext cx="3725325" cy="2258272"/>
            <a:chOff x="-3131526" y="4195064"/>
            <a:chExt cx="3725325" cy="2258272"/>
          </a:xfrm>
        </p:grpSpPr>
        <p:grpSp>
          <p:nvGrpSpPr>
            <p:cNvPr id="97" name="그룹 96"/>
            <p:cNvGrpSpPr/>
            <p:nvPr/>
          </p:nvGrpSpPr>
          <p:grpSpPr>
            <a:xfrm>
              <a:off x="-3131526" y="4195064"/>
              <a:ext cx="3725325" cy="2258272"/>
              <a:chOff x="-3131526" y="4195064"/>
              <a:chExt cx="3725325" cy="2258272"/>
            </a:xfrm>
          </p:grpSpPr>
          <p:pic>
            <p:nvPicPr>
              <p:cNvPr id="10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31526" y="4195064"/>
                <a:ext cx="3725325" cy="225827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3" name="직사각형 102"/>
              <p:cNvSpPr/>
              <p:nvPr/>
            </p:nvSpPr>
            <p:spPr>
              <a:xfrm>
                <a:off x="-2640916" y="4365104"/>
                <a:ext cx="1008111" cy="694056"/>
              </a:xfrm>
              <a:prstGeom prst="rect">
                <a:avLst/>
              </a:prstGeom>
              <a:solidFill>
                <a:srgbClr val="FF505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-1848829" y="5059160"/>
                <a:ext cx="346690" cy="720080"/>
              </a:xfrm>
              <a:prstGeom prst="rect">
                <a:avLst/>
              </a:prstGeom>
              <a:solidFill>
                <a:srgbClr val="FFCC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-1704813" y="5779240"/>
                <a:ext cx="504057" cy="331577"/>
              </a:xfrm>
              <a:prstGeom prst="rect">
                <a:avLst/>
              </a:prstGeom>
              <a:solidFill>
                <a:srgbClr val="0066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-1200756" y="6032679"/>
                <a:ext cx="1656184" cy="146864"/>
              </a:xfrm>
              <a:prstGeom prst="rect">
                <a:avLst/>
              </a:prstGeom>
              <a:solidFill>
                <a:srgbClr val="96969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8" name="타원 97"/>
            <p:cNvSpPr/>
            <p:nvPr/>
          </p:nvSpPr>
          <p:spPr>
            <a:xfrm>
              <a:off x="-2449164" y="4411088"/>
              <a:ext cx="144016" cy="137454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-1801092" y="5281746"/>
              <a:ext cx="144016" cy="137454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-1585068" y="5923256"/>
              <a:ext cx="144016" cy="137454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-358105" y="6099858"/>
              <a:ext cx="144016" cy="137454"/>
            </a:xfrm>
            <a:prstGeom prst="ellipse">
              <a:avLst/>
            </a:prstGeom>
            <a:solidFill>
              <a:srgbClr val="9696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608311" y="4267696"/>
            <a:ext cx="3725325" cy="2258272"/>
            <a:chOff x="-3131526" y="4195064"/>
            <a:chExt cx="3725325" cy="2258272"/>
          </a:xfrm>
        </p:grpSpPr>
        <p:grpSp>
          <p:nvGrpSpPr>
            <p:cNvPr id="108" name="그룹 107"/>
            <p:cNvGrpSpPr/>
            <p:nvPr/>
          </p:nvGrpSpPr>
          <p:grpSpPr>
            <a:xfrm>
              <a:off x="-3131526" y="4195064"/>
              <a:ext cx="3725325" cy="2258272"/>
              <a:chOff x="-3131526" y="4195064"/>
              <a:chExt cx="3725325" cy="2258272"/>
            </a:xfrm>
          </p:grpSpPr>
          <p:pic>
            <p:nvPicPr>
              <p:cNvPr id="11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31526" y="4195064"/>
                <a:ext cx="3725325" cy="225827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4" name="직사각형 113"/>
              <p:cNvSpPr/>
              <p:nvPr/>
            </p:nvSpPr>
            <p:spPr>
              <a:xfrm>
                <a:off x="-2640916" y="4365104"/>
                <a:ext cx="1008111" cy="347028"/>
              </a:xfrm>
              <a:prstGeom prst="rect">
                <a:avLst/>
              </a:prstGeom>
              <a:solidFill>
                <a:srgbClr val="FF505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-1848829" y="4712132"/>
                <a:ext cx="346690" cy="923092"/>
              </a:xfrm>
              <a:prstGeom prst="rect">
                <a:avLst/>
              </a:prstGeom>
              <a:solidFill>
                <a:srgbClr val="FFCC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-1704813" y="5635224"/>
                <a:ext cx="504057" cy="475593"/>
              </a:xfrm>
              <a:prstGeom prst="rect">
                <a:avLst/>
              </a:prstGeom>
              <a:solidFill>
                <a:srgbClr val="0066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-1200756" y="6032679"/>
                <a:ext cx="1656184" cy="146864"/>
              </a:xfrm>
              <a:prstGeom prst="rect">
                <a:avLst/>
              </a:prstGeom>
              <a:solidFill>
                <a:srgbClr val="96969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9" name="타원 108"/>
            <p:cNvSpPr/>
            <p:nvPr/>
          </p:nvSpPr>
          <p:spPr>
            <a:xfrm>
              <a:off x="-2449164" y="4411088"/>
              <a:ext cx="144016" cy="137454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타원 109"/>
            <p:cNvSpPr/>
            <p:nvPr/>
          </p:nvSpPr>
          <p:spPr>
            <a:xfrm>
              <a:off x="-1801092" y="5281746"/>
              <a:ext cx="144016" cy="137454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타원 110"/>
            <p:cNvSpPr/>
            <p:nvPr/>
          </p:nvSpPr>
          <p:spPr>
            <a:xfrm>
              <a:off x="-1585068" y="5923256"/>
              <a:ext cx="144016" cy="137454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타원 111"/>
            <p:cNvSpPr/>
            <p:nvPr/>
          </p:nvSpPr>
          <p:spPr>
            <a:xfrm>
              <a:off x="-358105" y="6099858"/>
              <a:ext cx="144016" cy="137454"/>
            </a:xfrm>
            <a:prstGeom prst="ellipse">
              <a:avLst/>
            </a:prstGeom>
            <a:solidFill>
              <a:srgbClr val="9696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611559" y="4267072"/>
            <a:ext cx="3725325" cy="2258272"/>
            <a:chOff x="-3131526" y="4195064"/>
            <a:chExt cx="3725325" cy="2258272"/>
          </a:xfrm>
        </p:grpSpPr>
        <p:grpSp>
          <p:nvGrpSpPr>
            <p:cNvPr id="119" name="그룹 118"/>
            <p:cNvGrpSpPr/>
            <p:nvPr/>
          </p:nvGrpSpPr>
          <p:grpSpPr>
            <a:xfrm>
              <a:off x="-3131526" y="4195064"/>
              <a:ext cx="3725325" cy="2258272"/>
              <a:chOff x="-3131526" y="4195064"/>
              <a:chExt cx="3725325" cy="2258272"/>
            </a:xfrm>
          </p:grpSpPr>
          <p:pic>
            <p:nvPicPr>
              <p:cNvPr id="12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131526" y="4195064"/>
                <a:ext cx="3725325" cy="225827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5" name="직사각형 124"/>
              <p:cNvSpPr/>
              <p:nvPr/>
            </p:nvSpPr>
            <p:spPr>
              <a:xfrm>
                <a:off x="-2640915" y="4365104"/>
                <a:ext cx="712800" cy="347028"/>
              </a:xfrm>
              <a:prstGeom prst="rect">
                <a:avLst/>
              </a:prstGeom>
              <a:solidFill>
                <a:srgbClr val="FF505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-1936337" y="4656105"/>
                <a:ext cx="269624" cy="680795"/>
              </a:xfrm>
              <a:prstGeom prst="rect">
                <a:avLst/>
              </a:prstGeom>
              <a:solidFill>
                <a:srgbClr val="FFCC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-1801091" y="5347192"/>
                <a:ext cx="288032" cy="576064"/>
              </a:xfrm>
              <a:prstGeom prst="rect">
                <a:avLst/>
              </a:prstGeom>
              <a:solidFill>
                <a:srgbClr val="006699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-1572368" y="5923256"/>
                <a:ext cx="2027796" cy="256287"/>
              </a:xfrm>
              <a:prstGeom prst="rect">
                <a:avLst/>
              </a:prstGeom>
              <a:solidFill>
                <a:srgbClr val="969696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0" name="타원 119"/>
            <p:cNvSpPr/>
            <p:nvPr/>
          </p:nvSpPr>
          <p:spPr>
            <a:xfrm>
              <a:off x="-2449164" y="4411088"/>
              <a:ext cx="144016" cy="137454"/>
            </a:xfrm>
            <a:prstGeom prst="ellipse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/>
            <p:cNvSpPr/>
            <p:nvPr/>
          </p:nvSpPr>
          <p:spPr>
            <a:xfrm>
              <a:off x="-1801092" y="4777690"/>
              <a:ext cx="144016" cy="137454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/>
            <p:cNvSpPr/>
            <p:nvPr/>
          </p:nvSpPr>
          <p:spPr>
            <a:xfrm>
              <a:off x="-1716384" y="5614016"/>
              <a:ext cx="144016" cy="137454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타원 122"/>
            <p:cNvSpPr/>
            <p:nvPr/>
          </p:nvSpPr>
          <p:spPr>
            <a:xfrm>
              <a:off x="-936996" y="6067272"/>
              <a:ext cx="144016" cy="137454"/>
            </a:xfrm>
            <a:prstGeom prst="ellipse">
              <a:avLst/>
            </a:prstGeom>
            <a:solidFill>
              <a:srgbClr val="9696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87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3747311" y="4825663"/>
            <a:ext cx="5202562" cy="1754326"/>
            <a:chOff x="3784945" y="1441267"/>
            <a:chExt cx="5202562" cy="1754326"/>
          </a:xfrm>
        </p:grpSpPr>
        <p:sp>
          <p:nvSpPr>
            <p:cNvPr id="41" name="TextBox 40"/>
            <p:cNvSpPr txBox="1"/>
            <p:nvPr/>
          </p:nvSpPr>
          <p:spPr>
            <a:xfrm>
              <a:off x="4716017" y="1441267"/>
              <a:ext cx="4271490" cy="17543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altLang="ko-KR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Writing of the small groups will be deferred until the size of the group grows to completely fill a segment.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Eventually, the remaining small groups will be written at creating a check-point.</a:t>
              </a:r>
              <a:endParaRPr lang="en-US" altLang="ko-KR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2" name="이등변 삼각형 41"/>
            <p:cNvSpPr/>
            <p:nvPr/>
          </p:nvSpPr>
          <p:spPr>
            <a:xfrm rot="16200000">
              <a:off x="3373360" y="1852934"/>
              <a:ext cx="1754243" cy="931073"/>
            </a:xfrm>
            <a:prstGeom prst="triangle">
              <a:avLst>
                <a:gd name="adj" fmla="val 7603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Process of Segment Writing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7910" y="1484784"/>
            <a:ext cx="247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Segment Writing</a:t>
            </a:r>
            <a:endParaRPr lang="ko-KR" altLang="en-US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순서도: 처리 4"/>
          <p:cNvSpPr/>
          <p:nvPr/>
        </p:nvSpPr>
        <p:spPr>
          <a:xfrm>
            <a:off x="1444945" y="3122960"/>
            <a:ext cx="2340000" cy="738089"/>
          </a:xfrm>
          <a:prstGeom prst="flowChartProcess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5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ko-KR" sz="14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Classify dirty blocks </a:t>
            </a:r>
            <a:r>
              <a:rPr lang="en-US" altLang="ko-KR" sz="1450" dirty="0">
                <a:latin typeface="Tahoma" pitchFamily="34" charset="0"/>
                <a:ea typeface="Tahoma" pitchFamily="34" charset="0"/>
                <a:cs typeface="Tahoma" pitchFamily="34" charset="0"/>
              </a:rPr>
              <a:t>according to </a:t>
            </a:r>
            <a:r>
              <a:rPr lang="en-US" altLang="ko-KR" sz="145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hotness</a:t>
            </a:r>
            <a:endParaRPr lang="ko-KR" altLang="en-US" sz="145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4" name="그룹 73"/>
          <p:cNvGrpSpPr/>
          <p:nvPr/>
        </p:nvGrpSpPr>
        <p:grpSpPr>
          <a:xfrm>
            <a:off x="297850" y="4221089"/>
            <a:ext cx="4634190" cy="553351"/>
            <a:chOff x="323528" y="4206006"/>
            <a:chExt cx="4634190" cy="553351"/>
          </a:xfrm>
        </p:grpSpPr>
        <p:grpSp>
          <p:nvGrpSpPr>
            <p:cNvPr id="7" name="그룹 6"/>
            <p:cNvGrpSpPr/>
            <p:nvPr/>
          </p:nvGrpSpPr>
          <p:grpSpPr>
            <a:xfrm>
              <a:off x="1508258" y="4206006"/>
              <a:ext cx="1080000" cy="553351"/>
              <a:chOff x="1050140" y="3628089"/>
              <a:chExt cx="1088446" cy="553351"/>
            </a:xfrm>
          </p:grpSpPr>
          <p:sp>
            <p:nvSpPr>
              <p:cNvPr id="20" name="순서도: 처리 19"/>
              <p:cNvSpPr/>
              <p:nvPr/>
            </p:nvSpPr>
            <p:spPr>
              <a:xfrm>
                <a:off x="1122711" y="3706334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" name="순서도: 처리 20"/>
              <p:cNvSpPr/>
              <p:nvPr/>
            </p:nvSpPr>
            <p:spPr>
              <a:xfrm>
                <a:off x="1086752" y="3669407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" name="순서도: 처리 21"/>
              <p:cNvSpPr/>
              <p:nvPr/>
            </p:nvSpPr>
            <p:spPr>
              <a:xfrm>
                <a:off x="1050140" y="3628089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50" i="1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warm</a:t>
                </a:r>
              </a:p>
              <a:p>
                <a:pPr algn="ctr"/>
                <a:r>
                  <a:rPr lang="en-US" altLang="ko-KR" sz="145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blocks</a:t>
                </a:r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323528" y="4206006"/>
              <a:ext cx="1080000" cy="553351"/>
              <a:chOff x="1050140" y="3628089"/>
              <a:chExt cx="1088446" cy="553351"/>
            </a:xfrm>
          </p:grpSpPr>
          <p:sp>
            <p:nvSpPr>
              <p:cNvPr id="17" name="순서도: 처리 16"/>
              <p:cNvSpPr/>
              <p:nvPr/>
            </p:nvSpPr>
            <p:spPr>
              <a:xfrm>
                <a:off x="1122711" y="3706334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" name="순서도: 처리 17"/>
              <p:cNvSpPr/>
              <p:nvPr/>
            </p:nvSpPr>
            <p:spPr>
              <a:xfrm>
                <a:off x="1086752" y="3669407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" name="순서도: 처리 18"/>
              <p:cNvSpPr/>
              <p:nvPr/>
            </p:nvSpPr>
            <p:spPr>
              <a:xfrm>
                <a:off x="1050140" y="3628089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50" i="1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hot</a:t>
                </a:r>
              </a:p>
              <a:p>
                <a:pPr algn="ctr"/>
                <a:r>
                  <a:rPr lang="en-US" altLang="ko-KR" sz="145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blocks</a:t>
                </a:r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3877718" y="4206006"/>
              <a:ext cx="1080000" cy="553351"/>
              <a:chOff x="1050140" y="3628089"/>
              <a:chExt cx="1088446" cy="553351"/>
            </a:xfrm>
          </p:grpSpPr>
          <p:sp>
            <p:nvSpPr>
              <p:cNvPr id="14" name="순서도: 처리 13"/>
              <p:cNvSpPr/>
              <p:nvPr/>
            </p:nvSpPr>
            <p:spPr>
              <a:xfrm>
                <a:off x="1122711" y="3706334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순서도: 처리 14"/>
              <p:cNvSpPr/>
              <p:nvPr/>
            </p:nvSpPr>
            <p:spPr>
              <a:xfrm>
                <a:off x="1086752" y="3669407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순서도: 처리 15"/>
              <p:cNvSpPr/>
              <p:nvPr/>
            </p:nvSpPr>
            <p:spPr>
              <a:xfrm>
                <a:off x="1050140" y="3628089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50" i="1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read-only</a:t>
                </a:r>
              </a:p>
              <a:p>
                <a:pPr algn="ctr"/>
                <a:r>
                  <a:rPr lang="en-US" altLang="ko-KR" sz="145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blocks</a:t>
                </a:r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2692988" y="4206006"/>
              <a:ext cx="1080000" cy="553351"/>
              <a:chOff x="1050140" y="3628089"/>
              <a:chExt cx="1088446" cy="553351"/>
            </a:xfrm>
          </p:grpSpPr>
          <p:sp>
            <p:nvSpPr>
              <p:cNvPr id="11" name="순서도: 처리 10"/>
              <p:cNvSpPr/>
              <p:nvPr/>
            </p:nvSpPr>
            <p:spPr>
              <a:xfrm>
                <a:off x="1122711" y="3706334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" name="순서도: 처리 11"/>
              <p:cNvSpPr/>
              <p:nvPr/>
            </p:nvSpPr>
            <p:spPr>
              <a:xfrm>
                <a:off x="1086752" y="3669407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" name="순서도: 처리 12"/>
              <p:cNvSpPr/>
              <p:nvPr/>
            </p:nvSpPr>
            <p:spPr>
              <a:xfrm>
                <a:off x="1050140" y="3628089"/>
                <a:ext cx="1015875" cy="475106"/>
              </a:xfrm>
              <a:prstGeom prst="flowChartProcess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50" i="1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cold</a:t>
                </a:r>
              </a:p>
              <a:p>
                <a:pPr algn="ctr"/>
                <a:r>
                  <a:rPr lang="en-US" altLang="ko-KR" sz="145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blocks</a:t>
                </a:r>
                <a:endParaRPr lang="ko-KR" altLang="en-US" sz="145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3" name="순서도: 처리 22"/>
          <p:cNvSpPr/>
          <p:nvPr/>
        </p:nvSpPr>
        <p:spPr>
          <a:xfrm>
            <a:off x="1444945" y="5085184"/>
            <a:ext cx="2340000" cy="735163"/>
          </a:xfrm>
          <a:prstGeom prst="flowChartProcess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Only groups large enough to completely fill a segment are written. </a:t>
            </a:r>
            <a:endParaRPr lang="ko-KR" altLang="en-US" sz="1450" i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4" name="꺾인 연결선 23"/>
          <p:cNvCxnSpPr>
            <a:stCxn id="5" idx="2"/>
            <a:endCxn id="19" idx="0"/>
          </p:cNvCxnSpPr>
          <p:nvPr/>
        </p:nvCxnSpPr>
        <p:spPr>
          <a:xfrm rot="5400000">
            <a:off x="1528376" y="3134520"/>
            <a:ext cx="360040" cy="18130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꺾인 연결선 24"/>
          <p:cNvCxnSpPr>
            <a:stCxn id="5" idx="2"/>
            <a:endCxn id="16" idx="0"/>
          </p:cNvCxnSpPr>
          <p:nvPr/>
        </p:nvCxnSpPr>
        <p:spPr>
          <a:xfrm rot="16200000" flipH="1">
            <a:off x="3305470" y="3170523"/>
            <a:ext cx="360040" cy="174109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꺾인 연결선 25"/>
          <p:cNvCxnSpPr>
            <a:stCxn id="5" idx="2"/>
            <a:endCxn id="22" idx="0"/>
          </p:cNvCxnSpPr>
          <p:nvPr/>
        </p:nvCxnSpPr>
        <p:spPr>
          <a:xfrm rot="5400000">
            <a:off x="2120741" y="3726885"/>
            <a:ext cx="360040" cy="62836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꺾인 연결선 26"/>
          <p:cNvCxnSpPr>
            <a:stCxn id="5" idx="2"/>
            <a:endCxn id="13" idx="0"/>
          </p:cNvCxnSpPr>
          <p:nvPr/>
        </p:nvCxnSpPr>
        <p:spPr>
          <a:xfrm rot="16200000" flipH="1">
            <a:off x="2713105" y="3762888"/>
            <a:ext cx="360040" cy="55636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19" idx="2"/>
            <a:endCxn id="23" idx="0"/>
          </p:cNvCxnSpPr>
          <p:nvPr/>
        </p:nvCxnSpPr>
        <p:spPr>
          <a:xfrm rot="16200000" flipH="1">
            <a:off x="1513901" y="3984139"/>
            <a:ext cx="388989" cy="1813099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꺾인 연결선 28"/>
          <p:cNvCxnSpPr>
            <a:stCxn id="16" idx="2"/>
            <a:endCxn id="23" idx="0"/>
          </p:cNvCxnSpPr>
          <p:nvPr/>
        </p:nvCxnSpPr>
        <p:spPr>
          <a:xfrm rot="5400000">
            <a:off x="3290997" y="4020144"/>
            <a:ext cx="388989" cy="1741091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>
            <a:stCxn id="13" idx="2"/>
            <a:endCxn id="23" idx="0"/>
          </p:cNvCxnSpPr>
          <p:nvPr/>
        </p:nvCxnSpPr>
        <p:spPr>
          <a:xfrm rot="5400000">
            <a:off x="2698632" y="4612509"/>
            <a:ext cx="388989" cy="556361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2" idx="2"/>
            <a:endCxn id="23" idx="0"/>
          </p:cNvCxnSpPr>
          <p:nvPr/>
        </p:nvCxnSpPr>
        <p:spPr>
          <a:xfrm rot="16200000" flipH="1">
            <a:off x="2106266" y="4576504"/>
            <a:ext cx="388989" cy="628369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순서도: 처리 31"/>
          <p:cNvSpPr/>
          <p:nvPr/>
        </p:nvSpPr>
        <p:spPr>
          <a:xfrm>
            <a:off x="1444945" y="2370764"/>
            <a:ext cx="2340000" cy="529693"/>
          </a:xfrm>
          <a:prstGeom prst="flowChartProcess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45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altLang="ko-KR" sz="14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Iterative segment quantization</a:t>
            </a:r>
            <a:endParaRPr lang="ko-KR" altLang="en-US" sz="1450" i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3" name="직선 화살표 연결선 32"/>
          <p:cNvCxnSpPr>
            <a:stCxn id="32" idx="2"/>
            <a:endCxn id="5" idx="0"/>
          </p:cNvCxnSpPr>
          <p:nvPr/>
        </p:nvCxnSpPr>
        <p:spPr>
          <a:xfrm>
            <a:off x="2614945" y="2900457"/>
            <a:ext cx="0" cy="2225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4" idx="0"/>
            <a:endCxn id="32" idx="0"/>
          </p:cNvCxnSpPr>
          <p:nvPr/>
        </p:nvCxnSpPr>
        <p:spPr>
          <a:xfrm>
            <a:off x="2614945" y="1888480"/>
            <a:ext cx="0" cy="4822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95838" y="1888480"/>
            <a:ext cx="1438214" cy="31547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4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write</a:t>
            </a:r>
            <a:r>
              <a:rPr lang="ko-KR" altLang="en-US" sz="145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4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request</a:t>
            </a:r>
            <a:endParaRPr lang="ko-KR" altLang="en-US" sz="145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3747310" y="1672374"/>
            <a:ext cx="5202562" cy="1483677"/>
            <a:chOff x="3784944" y="1441267"/>
            <a:chExt cx="5202562" cy="1483677"/>
          </a:xfrm>
        </p:grpSpPr>
        <p:sp>
          <p:nvSpPr>
            <p:cNvPr id="76" name="TextBox 75"/>
            <p:cNvSpPr txBox="1"/>
            <p:nvPr/>
          </p:nvSpPr>
          <p:spPr>
            <a:xfrm>
              <a:off x="4716016" y="1441267"/>
              <a:ext cx="4271490" cy="14773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Segment writing is invoked in four case: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every five seconds 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flush daemon to reduce dirty pages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segment cleaning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US" altLang="ko-KR" i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sync</a:t>
              </a:r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or </a:t>
              </a:r>
              <a:r>
                <a:rPr lang="en-US" altLang="ko-KR" i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fsync</a:t>
              </a:r>
              <a:endParaRPr lang="ko-KR" altLang="en-US" i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6" name="이등변 삼각형 35"/>
            <p:cNvSpPr/>
            <p:nvPr/>
          </p:nvSpPr>
          <p:spPr>
            <a:xfrm rot="16200000">
              <a:off x="3508684" y="1717610"/>
              <a:ext cx="1483594" cy="931073"/>
            </a:xfrm>
            <a:prstGeom prst="triangle">
              <a:avLst>
                <a:gd name="adj" fmla="val 7603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78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/>
              <a:t>Segment Cleaning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en-US" altLang="ko-K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615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en-US" altLang="ko-K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350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Cost-hotness Policy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27373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ko-KR" dirty="0"/>
                  <a:t>Natural extension of cost-benefit policy</a:t>
                </a:r>
              </a:p>
              <a:p>
                <a:endParaRPr lang="en-US" altLang="ko-KR" dirty="0"/>
              </a:p>
              <a:p>
                <a:r>
                  <a:rPr lang="en-US" altLang="ko-KR" dirty="0"/>
                  <a:t>In cost-benefit policy, the age of the youngest block in a segment is used to estimate update likelihood of the segment. </a:t>
                </a:r>
              </a:p>
              <a:p>
                <a:pPr lvl="1"/>
                <a:r>
                  <a:rPr lang="en-US" altLang="ko-KR" dirty="0"/>
                  <a:t>cost-benefit </a:t>
                </a:r>
                <a14:m>
                  <m:oMath xmlns:m="http://schemas.openxmlformats.org/officeDocument/2006/math" xmlns=""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𝑓𝑟𝑒𝑒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𝑠𝑝𝑎𝑐𝑒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𝑔𝑒𝑛𝑒𝑟𝑎𝑡𝑒𝑑</m:t>
                        </m:r>
                        <m:r>
                          <a:rPr lang="en-US" altLang="ko-KR" i="1">
                            <a:latin typeface="Cambria Math"/>
                          </a:rPr>
                          <m:t> ∗ </m:t>
                        </m:r>
                        <m:r>
                          <a:rPr lang="en-US" altLang="ko-KR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𝒂𝒈𝒆</m:t>
                        </m:r>
                        <m:r>
                          <a:rPr lang="en-US" altLang="ko-KR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ko-KR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𝒐𝒇</m:t>
                        </m:r>
                        <m:r>
                          <a:rPr lang="en-US" altLang="ko-KR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ko-KR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𝒅𝒂𝒕𝒂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𝑐𝑜𝑠𝑡</m:t>
                        </m:r>
                      </m:den>
                    </m:f>
                  </m:oMath>
                </a14:m>
                <a:endParaRPr lang="ko-KR" altLang="en-US" dirty="0"/>
              </a:p>
              <a:p>
                <a:endParaRPr lang="ko-KR" altLang="en-US" dirty="0"/>
              </a:p>
              <a:p>
                <a:r>
                  <a:rPr lang="en-US" altLang="ko-KR" dirty="0"/>
                  <a:t>In cost-hotness policy, we use segment hotness instead of the age, since segment hotness directly represents the update likelihood of segment.</a:t>
                </a:r>
              </a:p>
              <a:p>
                <a:pPr lvl="1"/>
                <a:r>
                  <a:rPr lang="en-US" altLang="ko-KR" dirty="0"/>
                  <a:t>cost-hotness </a:t>
                </a:r>
                <a14:m>
                  <m:oMath xmlns:m="http://schemas.openxmlformats.org/officeDocument/2006/math" xmlns="">
                    <m:r>
                      <a:rPr lang="en-US" altLang="ko-KR" i="1">
                        <a:latin typeface="Cambria Math"/>
                        <a:ea typeface="Tahoma" pitchFamily="34" charset="0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  <a:ea typeface="Tahoma" pitchFamily="34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𝑓𝑟𝑒𝑒</m:t>
                        </m:r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𝑠𝑝𝑎𝑐𝑒</m:t>
                        </m:r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𝑔𝑒𝑛𝑒𝑟𝑎𝑡𝑒𝑑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𝑐𝑜𝑠𝑡</m:t>
                        </m:r>
                        <m:r>
                          <a:rPr lang="en-US" altLang="ko-KR" i="1">
                            <a:latin typeface="Cambria Math"/>
                            <a:ea typeface="Tahoma" pitchFamily="34" charset="0"/>
                          </a:rPr>
                          <m:t> ∗ </m:t>
                        </m:r>
                        <m:r>
                          <a:rPr lang="en-US" altLang="ko-KR" b="1" i="1">
                            <a:solidFill>
                              <a:srgbClr val="92D050"/>
                            </a:solidFill>
                            <a:latin typeface="Cambria Math"/>
                            <a:ea typeface="Tahoma" pitchFamily="34" charset="0"/>
                          </a:rPr>
                          <m:t>𝒔𝒆𝒈𝒎𝒆𝒏𝒕</m:t>
                        </m:r>
                        <m:r>
                          <a:rPr lang="en-US" altLang="ko-KR" b="1" i="1">
                            <a:solidFill>
                              <a:srgbClr val="92D050"/>
                            </a:solidFill>
                            <a:latin typeface="Cambria Math"/>
                            <a:ea typeface="Tahoma" pitchFamily="34" charset="0"/>
                          </a:rPr>
                          <m:t> </m:t>
                        </m:r>
                        <m:r>
                          <a:rPr lang="en-US" altLang="ko-KR" b="1" i="1">
                            <a:solidFill>
                              <a:srgbClr val="92D050"/>
                            </a:solidFill>
                            <a:latin typeface="Cambria Math"/>
                            <a:ea typeface="Tahoma" pitchFamily="34" charset="0"/>
                          </a:rPr>
                          <m:t>𝒉𝒐𝒕𝒏𝒆𝒔𝒔</m:t>
                        </m:r>
                      </m:den>
                    </m:f>
                  </m:oMath>
                </a14:m>
                <a:r>
                  <a:rPr lang="en-US" altLang="ko-KR" sz="3600" dirty="0"/>
                  <a:t> </a:t>
                </a:r>
              </a:p>
              <a:p>
                <a:pPr lvl="1"/>
                <a:r>
                  <a:rPr lang="en-US" altLang="ko-KR" dirty="0"/>
                  <a:t>Segment cleaner selects a victim segment with maximum cost-hotness value. </a:t>
                </a: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27373"/>
                <a:ext cx="8229600" cy="4525963"/>
              </a:xfrm>
              <a:blipFill rotWithShape="1">
                <a:blip r:embed="rId2"/>
                <a:stretch>
                  <a:fillRect l="-815" t="-2153" r="-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805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Writing Blocks under Segment Cleaning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37626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Live blocks under segment cleaning are handled similarly to typical writing scenario. </a:t>
            </a:r>
          </a:p>
          <a:p>
            <a:pPr lvl="1"/>
            <a:r>
              <a:rPr lang="en-US" altLang="ko-KR" dirty="0"/>
              <a:t>Their writing can also be </a:t>
            </a:r>
            <a:r>
              <a:rPr lang="en-US" altLang="ko-KR" dirty="0" smtClean="0"/>
              <a:t>deferred for continuous re-grouping </a:t>
            </a:r>
          </a:p>
          <a:p>
            <a:pPr lvl="1"/>
            <a:r>
              <a:rPr lang="en-US" altLang="ko-KR" dirty="0" smtClean="0"/>
              <a:t>Continuous re-grouping to form bimodal segment distribution. 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72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Scenario of Data Loss in System Crash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816224"/>
            <a:ext cx="8229600" cy="132474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There are possibility of data loss for the live blocks under segment cleaning in system crash or sudden power off. </a:t>
            </a:r>
          </a:p>
          <a:p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09576" y="355332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1741214" y="355332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072852" y="3553327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404489" y="3553327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398282" y="475133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1686314" y="4751337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1968418" y="475133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2256450" y="4751337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1395107" y="475133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1971488" y="475133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1398282" y="4751337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80625" y="4674974"/>
            <a:ext cx="95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disk segment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203848" y="355332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3534757" y="355332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3865666" y="3553327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4196575" y="3553327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54" name="직사각형 53"/>
          <p:cNvSpPr/>
          <p:nvPr/>
        </p:nvSpPr>
        <p:spPr>
          <a:xfrm>
            <a:off x="4527484" y="3553327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4858395" y="3553327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0625" y="3476964"/>
            <a:ext cx="749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dirty pages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208139" y="475133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0" name="직사각형 59"/>
          <p:cNvSpPr/>
          <p:nvPr/>
        </p:nvSpPr>
        <p:spPr>
          <a:xfrm>
            <a:off x="3496171" y="4751337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1" name="직사각형 60"/>
          <p:cNvSpPr/>
          <p:nvPr/>
        </p:nvSpPr>
        <p:spPr>
          <a:xfrm>
            <a:off x="3778275" y="475133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4066307" y="4751337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63" name="직사각형 62"/>
          <p:cNvSpPr/>
          <p:nvPr/>
        </p:nvSpPr>
        <p:spPr>
          <a:xfrm>
            <a:off x="3204964" y="475133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>
          <a:xfrm>
            <a:off x="3781345" y="475133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5" name="직사각형 64"/>
          <p:cNvSpPr/>
          <p:nvPr/>
        </p:nvSpPr>
        <p:spPr>
          <a:xfrm>
            <a:off x="3208139" y="4751337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7" name="그룹 56"/>
          <p:cNvGrpSpPr/>
          <p:nvPr/>
        </p:nvGrpSpPr>
        <p:grpSpPr>
          <a:xfrm>
            <a:off x="3491869" y="4751270"/>
            <a:ext cx="295188" cy="432048"/>
            <a:chOff x="3565514" y="5805264"/>
            <a:chExt cx="295188" cy="432048"/>
          </a:xfrm>
        </p:grpSpPr>
        <p:sp>
          <p:nvSpPr>
            <p:cNvPr id="48" name="직사각형 47"/>
            <p:cNvSpPr/>
            <p:nvPr/>
          </p:nvSpPr>
          <p:spPr>
            <a:xfrm>
              <a:off x="3565514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572670" y="5805264"/>
              <a:ext cx="288032" cy="4320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4067193" y="4751270"/>
            <a:ext cx="290000" cy="432048"/>
            <a:chOff x="4140838" y="5805264"/>
            <a:chExt cx="290000" cy="432048"/>
          </a:xfrm>
        </p:grpSpPr>
        <p:sp>
          <p:nvSpPr>
            <p:cNvPr id="49" name="직사각형 48"/>
            <p:cNvSpPr/>
            <p:nvPr/>
          </p:nvSpPr>
          <p:spPr>
            <a:xfrm>
              <a:off x="4140838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142806" y="5805264"/>
              <a:ext cx="288032" cy="432048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</p:grpSp>
      <p:cxnSp>
        <p:nvCxnSpPr>
          <p:cNvPr id="91" name="직선 연결선 90"/>
          <p:cNvCxnSpPr/>
          <p:nvPr/>
        </p:nvCxnSpPr>
        <p:spPr>
          <a:xfrm>
            <a:off x="395536" y="3212976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395536" y="4386942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395536" y="5611078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763688" y="5629630"/>
            <a:ext cx="2055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Segment cleaning. Live blocks are read into the page cache. 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588033" y="474486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9" name="직사각형 108"/>
          <p:cNvSpPr/>
          <p:nvPr/>
        </p:nvSpPr>
        <p:spPr>
          <a:xfrm>
            <a:off x="5876065" y="4744867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직사각형 109"/>
          <p:cNvSpPr/>
          <p:nvPr/>
        </p:nvSpPr>
        <p:spPr>
          <a:xfrm>
            <a:off x="6158169" y="474486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1" name="직사각형 110"/>
          <p:cNvSpPr/>
          <p:nvPr/>
        </p:nvSpPr>
        <p:spPr>
          <a:xfrm>
            <a:off x="6446201" y="4744867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12" name="직사각형 111"/>
          <p:cNvSpPr/>
          <p:nvPr/>
        </p:nvSpPr>
        <p:spPr>
          <a:xfrm>
            <a:off x="5584858" y="474486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직사각형 112"/>
          <p:cNvSpPr/>
          <p:nvPr/>
        </p:nvSpPr>
        <p:spPr>
          <a:xfrm>
            <a:off x="6161239" y="4744867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15" name="그룹 114"/>
          <p:cNvGrpSpPr/>
          <p:nvPr/>
        </p:nvGrpSpPr>
        <p:grpSpPr>
          <a:xfrm>
            <a:off x="5871763" y="4744800"/>
            <a:ext cx="295188" cy="432048"/>
            <a:chOff x="3565514" y="5805264"/>
            <a:chExt cx="295188" cy="432048"/>
          </a:xfrm>
        </p:grpSpPr>
        <p:sp>
          <p:nvSpPr>
            <p:cNvPr id="116" name="직사각형 115"/>
            <p:cNvSpPr/>
            <p:nvPr/>
          </p:nvSpPr>
          <p:spPr>
            <a:xfrm>
              <a:off x="3565514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3572670" y="5805264"/>
              <a:ext cx="288032" cy="432048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6447087" y="4744800"/>
            <a:ext cx="290000" cy="432048"/>
            <a:chOff x="4140838" y="5805264"/>
            <a:chExt cx="290000" cy="432048"/>
          </a:xfrm>
        </p:grpSpPr>
        <p:sp>
          <p:nvSpPr>
            <p:cNvPr id="119" name="직사각형 118"/>
            <p:cNvSpPr/>
            <p:nvPr/>
          </p:nvSpPr>
          <p:spPr>
            <a:xfrm>
              <a:off x="4140838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4142806" y="5805264"/>
              <a:ext cx="288032" cy="432048"/>
            </a:xfrm>
            <a:prstGeom prst="rect">
              <a:avLst/>
            </a:prstGeom>
            <a:solidFill>
              <a:srgbClr val="00206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</p:grpSp>
      <p:sp>
        <p:nvSpPr>
          <p:cNvPr id="121" name="직사각형 120"/>
          <p:cNvSpPr/>
          <p:nvPr/>
        </p:nvSpPr>
        <p:spPr>
          <a:xfrm>
            <a:off x="5580112" y="3546857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2" name="직사각형 121"/>
          <p:cNvSpPr/>
          <p:nvPr/>
        </p:nvSpPr>
        <p:spPr>
          <a:xfrm>
            <a:off x="5911021" y="3546857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23" name="직사각형 122"/>
          <p:cNvSpPr/>
          <p:nvPr/>
        </p:nvSpPr>
        <p:spPr>
          <a:xfrm>
            <a:off x="6241930" y="3546857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24" name="직사각형 123"/>
          <p:cNvSpPr/>
          <p:nvPr/>
        </p:nvSpPr>
        <p:spPr>
          <a:xfrm>
            <a:off x="6572839" y="3546857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25" name="직사각형 124"/>
          <p:cNvSpPr/>
          <p:nvPr/>
        </p:nvSpPr>
        <p:spPr>
          <a:xfrm>
            <a:off x="6903748" y="3546857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26" name="직사각형 125"/>
          <p:cNvSpPr/>
          <p:nvPr/>
        </p:nvSpPr>
        <p:spPr>
          <a:xfrm>
            <a:off x="7234659" y="3546857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85" name="직사각형 84"/>
          <p:cNvSpPr/>
          <p:nvPr/>
        </p:nvSpPr>
        <p:spPr>
          <a:xfrm>
            <a:off x="5591955" y="4746232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6" name="직사각형 85"/>
          <p:cNvSpPr/>
          <p:nvPr/>
        </p:nvSpPr>
        <p:spPr>
          <a:xfrm>
            <a:off x="5879987" y="4746232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87" name="직사각형 86"/>
          <p:cNvSpPr/>
          <p:nvPr/>
        </p:nvSpPr>
        <p:spPr>
          <a:xfrm>
            <a:off x="6164593" y="4746232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6440598" y="4746232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114" name="직사각형 113"/>
          <p:cNvSpPr/>
          <p:nvPr/>
        </p:nvSpPr>
        <p:spPr>
          <a:xfrm>
            <a:off x="5588033" y="4744867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5580112" y="3547646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9" name="직사각형 128"/>
          <p:cNvSpPr/>
          <p:nvPr/>
        </p:nvSpPr>
        <p:spPr>
          <a:xfrm>
            <a:off x="5911021" y="3547646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0" name="직사각형 129"/>
          <p:cNvSpPr/>
          <p:nvPr/>
        </p:nvSpPr>
        <p:spPr>
          <a:xfrm>
            <a:off x="6241389" y="3547646"/>
            <a:ext cx="33145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직사각형 130"/>
          <p:cNvSpPr/>
          <p:nvPr/>
        </p:nvSpPr>
        <p:spPr>
          <a:xfrm>
            <a:off x="6572839" y="3547646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4573553" y="5629630"/>
            <a:ext cx="2230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Hot blocks are written.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48264" y="5629630"/>
            <a:ext cx="2230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System Crash!!</a:t>
            </a:r>
          </a:p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 Block 2, 4 will be lost since they do not have on-disk copy. 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5" name="곱셈 기호 134"/>
          <p:cNvSpPr/>
          <p:nvPr/>
        </p:nvSpPr>
        <p:spPr>
          <a:xfrm>
            <a:off x="6529962" y="3356992"/>
            <a:ext cx="1354406" cy="811777"/>
          </a:xfrm>
          <a:prstGeom prst="mathMultiply">
            <a:avLst>
              <a:gd name="adj1" fmla="val 13865"/>
            </a:avLst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95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94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85" grpId="0" animBg="1"/>
      <p:bldP spid="86" grpId="0" animBg="1"/>
      <p:bldP spid="87" grpId="0" animBg="1"/>
      <p:bldP spid="88" grpId="0" animBg="1"/>
      <p:bldP spid="114" grpId="0" animBg="1"/>
      <p:bldP spid="128" grpId="0" animBg="1"/>
      <p:bldP spid="129" grpId="0" animBg="1"/>
      <p:bldP spid="130" grpId="0" animBg="1"/>
      <p:bldP spid="131" grpId="0" animBg="1"/>
      <p:bldP spid="132" grpId="0"/>
      <p:bldP spid="134" grpId="0"/>
      <p:bldP spid="1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Prevent Data Loss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7220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Segment Allocation Scheme</a:t>
            </a:r>
          </a:p>
          <a:p>
            <a:pPr lvl="1"/>
            <a:r>
              <a:rPr lang="en-US" altLang="ko-KR" dirty="0" smtClean="0"/>
              <a:t>Allocate a segment in </a:t>
            </a:r>
            <a:r>
              <a:rPr lang="en-US" altLang="ko-KR" i="1" dirty="0" smtClean="0"/>
              <a:t>Least Recently Freed </a:t>
            </a:r>
            <a:r>
              <a:rPr lang="en-US" altLang="ko-KR" dirty="0" smtClean="0"/>
              <a:t>(LRF) order. </a:t>
            </a:r>
          </a:p>
          <a:p>
            <a:r>
              <a:rPr lang="en-US" altLang="ko-KR" dirty="0" smtClean="0"/>
              <a:t>Check if writing a normal block could cause data loss of blocks under cleaning. </a:t>
            </a:r>
          </a:p>
          <a:p>
            <a:r>
              <a:rPr lang="en-US" altLang="ko-KR" dirty="0" smtClean="0"/>
              <a:t>This guarantees that live blocks under cleaning are never overwritten before they are written elsewhere.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625" y="5315278"/>
            <a:ext cx="95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disk segment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328397" y="4376002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1659306" y="4376002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990215" y="4376002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321124" y="4376002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792361" y="4376002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123272" y="4376002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0625" y="4299639"/>
            <a:ext cx="749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dirty pages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17303" y="5391641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1605335" y="5391641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887439" y="5391641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2175471" y="5391641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1314128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890509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1317303" y="5391641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1601033" y="539157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2176357" y="539157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6" name="직선 연결선 35"/>
          <p:cNvCxnSpPr/>
          <p:nvPr/>
        </p:nvCxnSpPr>
        <p:spPr>
          <a:xfrm>
            <a:off x="395536" y="4145147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395536" y="5243270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395536" y="6771088"/>
            <a:ext cx="82809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2780664" y="5391641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3068696" y="5391641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72" name="직사각형 71"/>
          <p:cNvSpPr/>
          <p:nvPr/>
        </p:nvSpPr>
        <p:spPr>
          <a:xfrm>
            <a:off x="3350800" y="5391641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>
          <a:xfrm>
            <a:off x="3638832" y="5391641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>
          <a:xfrm>
            <a:off x="2777489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5" name="직사각형 74"/>
          <p:cNvSpPr/>
          <p:nvPr/>
        </p:nvSpPr>
        <p:spPr>
          <a:xfrm>
            <a:off x="3353870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780664" y="5391641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7" name="그룹 76"/>
          <p:cNvGrpSpPr/>
          <p:nvPr/>
        </p:nvGrpSpPr>
        <p:grpSpPr>
          <a:xfrm>
            <a:off x="3064394" y="5391574"/>
            <a:ext cx="295188" cy="432048"/>
            <a:chOff x="3565514" y="5805264"/>
            <a:chExt cx="295188" cy="432048"/>
          </a:xfrm>
        </p:grpSpPr>
        <p:sp>
          <p:nvSpPr>
            <p:cNvPr id="78" name="직사각형 77"/>
            <p:cNvSpPr/>
            <p:nvPr/>
          </p:nvSpPr>
          <p:spPr>
            <a:xfrm>
              <a:off x="3565514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3572670" y="5805264"/>
              <a:ext cx="288032" cy="4320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</p:grpSp>
      <p:grpSp>
        <p:nvGrpSpPr>
          <p:cNvPr id="80" name="그룹 79"/>
          <p:cNvGrpSpPr/>
          <p:nvPr/>
        </p:nvGrpSpPr>
        <p:grpSpPr>
          <a:xfrm>
            <a:off x="3639718" y="5391574"/>
            <a:ext cx="290000" cy="432048"/>
            <a:chOff x="4140838" y="5805264"/>
            <a:chExt cx="290000" cy="432048"/>
          </a:xfrm>
        </p:grpSpPr>
        <p:sp>
          <p:nvSpPr>
            <p:cNvPr id="81" name="직사각형 80"/>
            <p:cNvSpPr/>
            <p:nvPr/>
          </p:nvSpPr>
          <p:spPr>
            <a:xfrm>
              <a:off x="4140838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4142806" y="5805264"/>
              <a:ext cx="288032" cy="432048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259632" y="5834985"/>
            <a:ext cx="1204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ko-KR" sz="1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currently allocated segment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77489" y="5834984"/>
            <a:ext cx="1703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ko-KR" sz="1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t+1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segment that will be allocated next time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2659600" y="4299639"/>
            <a:ext cx="885660" cy="58477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오른쪽 화살표 86"/>
          <p:cNvSpPr/>
          <p:nvPr/>
        </p:nvSpPr>
        <p:spPr>
          <a:xfrm rot="4317945">
            <a:off x="3048154" y="4944046"/>
            <a:ext cx="438269" cy="4308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3629101" y="4250808"/>
            <a:ext cx="2004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Check if live blocks under cleaning is originated from </a:t>
            </a:r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ko-KR" sz="1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t+1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656411" y="5391641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0" name="직사각형 89"/>
          <p:cNvSpPr/>
          <p:nvPr/>
        </p:nvSpPr>
        <p:spPr>
          <a:xfrm>
            <a:off x="5944443" y="5391641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1" name="직사각형 90"/>
          <p:cNvSpPr/>
          <p:nvPr/>
        </p:nvSpPr>
        <p:spPr>
          <a:xfrm>
            <a:off x="6226547" y="5391641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2" name="직사각형 91"/>
          <p:cNvSpPr/>
          <p:nvPr/>
        </p:nvSpPr>
        <p:spPr>
          <a:xfrm>
            <a:off x="6514579" y="5391641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>
          <a:xfrm>
            <a:off x="5653236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직사각형 93"/>
          <p:cNvSpPr/>
          <p:nvPr/>
        </p:nvSpPr>
        <p:spPr>
          <a:xfrm>
            <a:off x="6229617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6" name="직사각형 95"/>
          <p:cNvSpPr/>
          <p:nvPr/>
        </p:nvSpPr>
        <p:spPr>
          <a:xfrm>
            <a:off x="5940141" y="539157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직사각형 96"/>
          <p:cNvSpPr/>
          <p:nvPr/>
        </p:nvSpPr>
        <p:spPr>
          <a:xfrm>
            <a:off x="6515465" y="5391574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119772" y="5391641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9" name="직사각형 98"/>
          <p:cNvSpPr/>
          <p:nvPr/>
        </p:nvSpPr>
        <p:spPr>
          <a:xfrm>
            <a:off x="7407804" y="5391641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직사각형 99"/>
          <p:cNvSpPr/>
          <p:nvPr/>
        </p:nvSpPr>
        <p:spPr>
          <a:xfrm>
            <a:off x="7689908" y="5391641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01" name="직사각형 100"/>
          <p:cNvSpPr/>
          <p:nvPr/>
        </p:nvSpPr>
        <p:spPr>
          <a:xfrm>
            <a:off x="7977940" y="5391641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2" name="직사각형 101"/>
          <p:cNvSpPr/>
          <p:nvPr/>
        </p:nvSpPr>
        <p:spPr>
          <a:xfrm>
            <a:off x="7116597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7692978" y="5391641"/>
            <a:ext cx="288032" cy="43204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5" name="그룹 104"/>
          <p:cNvGrpSpPr/>
          <p:nvPr/>
        </p:nvGrpSpPr>
        <p:grpSpPr>
          <a:xfrm>
            <a:off x="7403502" y="5391574"/>
            <a:ext cx="295188" cy="432048"/>
            <a:chOff x="3565514" y="5805264"/>
            <a:chExt cx="295188" cy="432048"/>
          </a:xfrm>
        </p:grpSpPr>
        <p:sp>
          <p:nvSpPr>
            <p:cNvPr id="106" name="직사각형 105"/>
            <p:cNvSpPr/>
            <p:nvPr/>
          </p:nvSpPr>
          <p:spPr>
            <a:xfrm>
              <a:off x="3565514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3572670" y="5805264"/>
              <a:ext cx="288032" cy="432048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7978826" y="5391574"/>
            <a:ext cx="290000" cy="432048"/>
            <a:chOff x="4140838" y="5805264"/>
            <a:chExt cx="290000" cy="432048"/>
          </a:xfrm>
        </p:grpSpPr>
        <p:sp>
          <p:nvSpPr>
            <p:cNvPr id="109" name="직사각형 108"/>
            <p:cNvSpPr/>
            <p:nvPr/>
          </p:nvSpPr>
          <p:spPr>
            <a:xfrm>
              <a:off x="4140838" y="5805264"/>
              <a:ext cx="288032" cy="432048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4142806" y="5805264"/>
              <a:ext cx="288032" cy="432048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598740" y="5834985"/>
            <a:ext cx="12047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ko-KR" sz="1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currently allocated segment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16597" y="5834984"/>
            <a:ext cx="1703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ko-KR" sz="1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t+1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segment that will be allocated next time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13534" y="4376002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직사각형 113"/>
          <p:cNvSpPr/>
          <p:nvPr/>
        </p:nvSpPr>
        <p:spPr>
          <a:xfrm>
            <a:off x="5944443" y="4376002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5" name="직사각형 114"/>
          <p:cNvSpPr/>
          <p:nvPr/>
        </p:nvSpPr>
        <p:spPr>
          <a:xfrm>
            <a:off x="6275352" y="4376002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16" name="직사각형 115"/>
          <p:cNvSpPr/>
          <p:nvPr/>
        </p:nvSpPr>
        <p:spPr>
          <a:xfrm>
            <a:off x="6606261" y="4376002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17" name="직사각형 116"/>
          <p:cNvSpPr/>
          <p:nvPr/>
        </p:nvSpPr>
        <p:spPr>
          <a:xfrm>
            <a:off x="7077498" y="4376002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8" name="직사각형 117"/>
          <p:cNvSpPr/>
          <p:nvPr/>
        </p:nvSpPr>
        <p:spPr>
          <a:xfrm>
            <a:off x="7408409" y="4376002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6944737" y="4299639"/>
            <a:ext cx="885660" cy="58477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/>
          <p:cNvSpPr txBox="1"/>
          <p:nvPr/>
        </p:nvSpPr>
        <p:spPr>
          <a:xfrm>
            <a:off x="7000032" y="3212976"/>
            <a:ext cx="2004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If so, write the live blocks under cleaning first regardless of grouping. 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7077498" y="4372606"/>
            <a:ext cx="290629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2" name="직사각형 121"/>
          <p:cNvSpPr/>
          <p:nvPr/>
        </p:nvSpPr>
        <p:spPr>
          <a:xfrm>
            <a:off x="5666299" y="5398616"/>
            <a:ext cx="288032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23" name="직사각형 122"/>
          <p:cNvSpPr/>
          <p:nvPr/>
        </p:nvSpPr>
        <p:spPr>
          <a:xfrm>
            <a:off x="5944443" y="5395295"/>
            <a:ext cx="28803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24" name="직사각형 123"/>
          <p:cNvSpPr/>
          <p:nvPr/>
        </p:nvSpPr>
        <p:spPr>
          <a:xfrm>
            <a:off x="6232475" y="5398616"/>
            <a:ext cx="28803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5" name="직사각형 124"/>
          <p:cNvSpPr/>
          <p:nvPr/>
        </p:nvSpPr>
        <p:spPr>
          <a:xfrm>
            <a:off x="6518817" y="5398616"/>
            <a:ext cx="288032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26" name="직사각형 125"/>
          <p:cNvSpPr/>
          <p:nvPr/>
        </p:nvSpPr>
        <p:spPr>
          <a:xfrm>
            <a:off x="7128976" y="5398616"/>
            <a:ext cx="28803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27" name="직사각형 126"/>
          <p:cNvSpPr/>
          <p:nvPr/>
        </p:nvSpPr>
        <p:spPr>
          <a:xfrm>
            <a:off x="7414151" y="5398616"/>
            <a:ext cx="288032" cy="4320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95" name="직사각형 94"/>
          <p:cNvSpPr/>
          <p:nvPr/>
        </p:nvSpPr>
        <p:spPr>
          <a:xfrm>
            <a:off x="5656411" y="5391641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7119772" y="5391641"/>
            <a:ext cx="11462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5911021" y="3547646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9" name="직사각형 128"/>
          <p:cNvSpPr/>
          <p:nvPr/>
        </p:nvSpPr>
        <p:spPr>
          <a:xfrm>
            <a:off x="7368127" y="4372606"/>
            <a:ext cx="338038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0" name="직사각형 129"/>
          <p:cNvSpPr/>
          <p:nvPr/>
        </p:nvSpPr>
        <p:spPr>
          <a:xfrm>
            <a:off x="5611847" y="4372606"/>
            <a:ext cx="299173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131" name="직사각형 130"/>
          <p:cNvSpPr/>
          <p:nvPr/>
        </p:nvSpPr>
        <p:spPr>
          <a:xfrm>
            <a:off x="5941585" y="4372606"/>
            <a:ext cx="290890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132" name="직사각형 131"/>
          <p:cNvSpPr/>
          <p:nvPr/>
        </p:nvSpPr>
        <p:spPr>
          <a:xfrm>
            <a:off x="6264163" y="4372606"/>
            <a:ext cx="342098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6606261" y="4372606"/>
            <a:ext cx="288032" cy="435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205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88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11" grpId="0"/>
      <p:bldP spid="112" grpId="0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95" grpId="0" animBg="1"/>
      <p:bldP spid="104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 smtClean="0"/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145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Server</a:t>
            </a:r>
          </a:p>
          <a:p>
            <a:pPr lvl="1"/>
            <a:r>
              <a:rPr lang="en-US" altLang="ko-KR" dirty="0"/>
              <a:t>Intel i5 Quad Core, 4GB RAM</a:t>
            </a:r>
          </a:p>
          <a:p>
            <a:pPr lvl="1"/>
            <a:r>
              <a:rPr lang="en-US" altLang="ko-KR" dirty="0"/>
              <a:t>Linux </a:t>
            </a:r>
            <a:r>
              <a:rPr lang="en-US" altLang="ko-KR"/>
              <a:t>Kernel </a:t>
            </a:r>
            <a:r>
              <a:rPr lang="en-US" altLang="ko-KR" smtClean="0"/>
              <a:t>2.6.37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SSD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Configuration</a:t>
            </a:r>
            <a:endParaRPr lang="en-US" altLang="ko-KR" dirty="0"/>
          </a:p>
          <a:p>
            <a:pPr lvl="1"/>
            <a:r>
              <a:rPr lang="en-US" altLang="ko-KR" dirty="0"/>
              <a:t>4 data groups</a:t>
            </a:r>
          </a:p>
          <a:p>
            <a:pPr lvl="1"/>
            <a:r>
              <a:rPr lang="en-US" altLang="ko-KR" dirty="0"/>
              <a:t>Segment size: 32MB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73534"/>
              </p:ext>
            </p:extLst>
          </p:nvPr>
        </p:nvGraphicFramePr>
        <p:xfrm>
          <a:off x="827584" y="3250664"/>
          <a:ext cx="806489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512168"/>
                <a:gridCol w="1584176"/>
                <a:gridCol w="1584176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SSD-H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SSD-M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SSD-L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Interface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SATA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SATA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USB 3.0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Flash Memory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SLC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MLC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MLC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Max. Sequential Writes (MB/s)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170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Random 4KB Writes (MB/s)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5.3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0.002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Price ($/GB)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2.3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101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Workload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Synthetic Workload</a:t>
            </a:r>
          </a:p>
          <a:p>
            <a:pPr lvl="1"/>
            <a:r>
              <a:rPr lang="en-US" altLang="ko-KR" dirty="0" smtClean="0"/>
              <a:t>Zipfian Random Write</a:t>
            </a:r>
          </a:p>
          <a:p>
            <a:pPr lvl="1"/>
            <a:r>
              <a:rPr lang="en-US" altLang="ko-KR" dirty="0" smtClean="0"/>
              <a:t>Uniform Random Write</a:t>
            </a:r>
          </a:p>
          <a:p>
            <a:pPr lvl="2"/>
            <a:r>
              <a:rPr lang="en-US" altLang="ko-KR" dirty="0" smtClean="0"/>
              <a:t>No skewness </a:t>
            </a:r>
            <a:r>
              <a:rPr lang="en-US" altLang="ko-KR" dirty="0" smtClean="0">
                <a:sym typeface="Wingdings" pitchFamily="2" charset="2"/>
              </a:rPr>
              <a:t> worst-case scenario of SFS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Real-world Workload</a:t>
            </a:r>
          </a:p>
          <a:p>
            <a:pPr lvl="1"/>
            <a:r>
              <a:rPr lang="en-US" altLang="ko-KR" dirty="0" smtClean="0"/>
              <a:t>TPC-C benchmark </a:t>
            </a:r>
          </a:p>
          <a:p>
            <a:pPr lvl="1"/>
            <a:r>
              <a:rPr lang="en-US" altLang="ko-KR" dirty="0" smtClean="0"/>
              <a:t>Research Workload (RES) </a:t>
            </a:r>
            <a:r>
              <a:rPr lang="en-US" altLang="ko-KR" sz="2000" dirty="0" smtClean="0"/>
              <a:t>[Roseli2000]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Collected for 113 days on a system consisting of 13 desktop machines of research group. 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Replaying workload</a:t>
            </a:r>
          </a:p>
          <a:p>
            <a:pPr lvl="1"/>
            <a:r>
              <a:rPr lang="en-US" altLang="ko-KR" dirty="0" smtClean="0"/>
              <a:t>To measure the maximum write performance, we replayed write requests in the workloads as fast as possible in a single thread and measured throughput at the application level. </a:t>
            </a:r>
          </a:p>
          <a:p>
            <a:pPr lvl="1"/>
            <a:r>
              <a:rPr lang="en-US" altLang="ko-KR" dirty="0" smtClean="0"/>
              <a:t>Native Command Queuing (NCQ) is enabled. </a:t>
            </a:r>
          </a:p>
          <a:p>
            <a:pPr lvl="1"/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973" y="1475084"/>
            <a:ext cx="3040515" cy="216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242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Throughput vs. Disk Utilization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27</a:t>
            </a:fld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18005" y="6576144"/>
            <a:ext cx="76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SSD-M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5" y="1484784"/>
            <a:ext cx="2457023" cy="218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065" y="1485372"/>
            <a:ext cx="2466774" cy="218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91384" y="3674638"/>
            <a:ext cx="2457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Zipfian Random Write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0065" y="3678741"/>
            <a:ext cx="2457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TPC-C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3035922" y="2322936"/>
            <a:ext cx="258990" cy="750689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" name="TextBox 3"/>
          <p:cNvSpPr txBox="1"/>
          <p:nvPr/>
        </p:nvSpPr>
        <p:spPr>
          <a:xfrm>
            <a:off x="2953391" y="1985649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518010" y="2239263"/>
            <a:ext cx="258990" cy="83846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6" name="TextBox 15"/>
          <p:cNvSpPr txBox="1"/>
          <p:nvPr/>
        </p:nvSpPr>
        <p:spPr>
          <a:xfrm>
            <a:off x="6341190" y="1914356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1.9x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606886" y="2641783"/>
            <a:ext cx="258990" cy="41923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25" name="TextBox 24"/>
          <p:cNvSpPr txBox="1"/>
          <p:nvPr/>
        </p:nvSpPr>
        <p:spPr>
          <a:xfrm>
            <a:off x="3424408" y="2297717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1.7x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6912154" y="2176706"/>
            <a:ext cx="577402" cy="907023"/>
            <a:chOff x="3443474" y="4990482"/>
            <a:chExt cx="577402" cy="907023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3620294" y="5365826"/>
              <a:ext cx="258990" cy="531679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43474" y="4990482"/>
              <a:ext cx="577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2.5x</a:t>
              </a:r>
              <a:endParaRPr lang="ko-KR" altLang="en-US" sz="1400" b="1" dirty="0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05" y="4319849"/>
            <a:ext cx="2451003" cy="218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497404" y="6509703"/>
            <a:ext cx="247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Uniform Random Write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836" y="4299148"/>
            <a:ext cx="2451003" cy="218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969818" y="6492517"/>
            <a:ext cx="2457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034677" y="5234164"/>
            <a:ext cx="258990" cy="65079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3" name="TextBox 32"/>
          <p:cNvSpPr txBox="1"/>
          <p:nvPr/>
        </p:nvSpPr>
        <p:spPr>
          <a:xfrm>
            <a:off x="2853411" y="4913304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1.4x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3605641" y="5559560"/>
            <a:ext cx="258990" cy="3253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6" name="TextBox 35"/>
          <p:cNvSpPr txBox="1"/>
          <p:nvPr/>
        </p:nvSpPr>
        <p:spPr>
          <a:xfrm>
            <a:off x="3424375" y="5234164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1.2x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513108" y="4828146"/>
            <a:ext cx="258990" cy="1063358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9" name="TextBox 38"/>
          <p:cNvSpPr txBox="1"/>
          <p:nvPr/>
        </p:nvSpPr>
        <p:spPr>
          <a:xfrm>
            <a:off x="6331843" y="4517978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1.9x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7084073" y="5572109"/>
            <a:ext cx="258990" cy="3253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2" name="TextBox 41"/>
          <p:cNvSpPr txBox="1"/>
          <p:nvPr/>
        </p:nvSpPr>
        <p:spPr>
          <a:xfrm>
            <a:off x="6902807" y="5260594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1.2x</a:t>
            </a:r>
            <a:endParaRPr lang="ko-KR" altLang="en-US" sz="1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8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Segment Utilization Distribution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31805" y="6574507"/>
            <a:ext cx="1863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Disk utilization is 70%.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28</a:t>
            </a:fld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946945" y="1458537"/>
            <a:ext cx="2514229" cy="2521048"/>
            <a:chOff x="946945" y="1123976"/>
            <a:chExt cx="2514229" cy="2521048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45" y="1123976"/>
              <a:ext cx="2514229" cy="2283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259632" y="3337247"/>
              <a:ext cx="208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Zipfian Random Write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218013" y="1458537"/>
            <a:ext cx="2514229" cy="2521048"/>
            <a:chOff x="4218013" y="1123976"/>
            <a:chExt cx="2514229" cy="2521048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8013" y="1123976"/>
              <a:ext cx="2514229" cy="2283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120119" y="3337247"/>
              <a:ext cx="6646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TPC-C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946946" y="4144094"/>
            <a:ext cx="2514228" cy="2525266"/>
            <a:chOff x="946946" y="3953549"/>
            <a:chExt cx="2514228" cy="252526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46" y="3953549"/>
              <a:ext cx="2514228" cy="2283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281498" y="6171038"/>
              <a:ext cx="2179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Uniform Random Write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4218013" y="4170253"/>
            <a:ext cx="2514228" cy="2493373"/>
            <a:chOff x="4218013" y="3979708"/>
            <a:chExt cx="2514228" cy="249337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8013" y="3979708"/>
              <a:ext cx="2514228" cy="2283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220072" y="6165304"/>
              <a:ext cx="4972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RES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067418" y="2794163"/>
            <a:ext cx="2411464" cy="1210901"/>
            <a:chOff x="6067418" y="2409704"/>
            <a:chExt cx="2411464" cy="1210901"/>
          </a:xfrm>
        </p:grpSpPr>
        <p:sp>
          <p:nvSpPr>
            <p:cNvPr id="17" name="설명선 2 16"/>
            <p:cNvSpPr/>
            <p:nvPr/>
          </p:nvSpPr>
          <p:spPr>
            <a:xfrm>
              <a:off x="6931803" y="2409704"/>
              <a:ext cx="1547079" cy="424491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250124"/>
                <a:gd name="adj6" fmla="val -2964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nearly </a:t>
              </a:r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full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오른쪽 화살표 30"/>
            <p:cNvSpPr>
              <a:spLocks noChangeAspect="1"/>
            </p:cNvSpPr>
            <p:nvPr/>
          </p:nvSpPr>
          <p:spPr>
            <a:xfrm>
              <a:off x="6067418" y="3222282"/>
              <a:ext cx="551524" cy="39832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376849" y="2276872"/>
            <a:ext cx="2690386" cy="1728192"/>
            <a:chOff x="2376849" y="2276872"/>
            <a:chExt cx="2690386" cy="1728192"/>
          </a:xfrm>
        </p:grpSpPr>
        <p:sp>
          <p:nvSpPr>
            <p:cNvPr id="34" name="설명선 2 33"/>
            <p:cNvSpPr/>
            <p:nvPr/>
          </p:nvSpPr>
          <p:spPr>
            <a:xfrm>
              <a:off x="2376849" y="2276872"/>
              <a:ext cx="1547079" cy="424491"/>
            </a:xfrm>
            <a:prstGeom prst="borderCallout2">
              <a:avLst>
                <a:gd name="adj1" fmla="val 18750"/>
                <a:gd name="adj2" fmla="val 97564"/>
                <a:gd name="adj3" fmla="val 18750"/>
                <a:gd name="adj4" fmla="val 112214"/>
                <a:gd name="adj5" fmla="val 345862"/>
                <a:gd name="adj6" fmla="val 144649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nearly </a:t>
              </a:r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empty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" name="왼쪽 화살표 29"/>
            <p:cNvSpPr>
              <a:spLocks noChangeAspect="1"/>
            </p:cNvSpPr>
            <p:nvPr/>
          </p:nvSpPr>
          <p:spPr>
            <a:xfrm>
              <a:off x="4515711" y="3606741"/>
              <a:ext cx="551524" cy="398323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위쪽 화살표 34"/>
          <p:cNvSpPr/>
          <p:nvPr/>
        </p:nvSpPr>
        <p:spPr>
          <a:xfrm>
            <a:off x="1271130" y="2060848"/>
            <a:ext cx="180000" cy="1368000"/>
          </a:xfrm>
          <a:prstGeom prst="upArrow">
            <a:avLst>
              <a:gd name="adj1" fmla="val 50000"/>
              <a:gd name="adj2" fmla="val 1064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위쪽 화살표 41"/>
          <p:cNvSpPr/>
          <p:nvPr/>
        </p:nvSpPr>
        <p:spPr>
          <a:xfrm>
            <a:off x="4554337" y="2060848"/>
            <a:ext cx="180000" cy="1368000"/>
          </a:xfrm>
          <a:prstGeom prst="upArrow">
            <a:avLst>
              <a:gd name="adj1" fmla="val 50000"/>
              <a:gd name="adj2" fmla="val 1064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위쪽 화살표 42"/>
          <p:cNvSpPr/>
          <p:nvPr/>
        </p:nvSpPr>
        <p:spPr>
          <a:xfrm>
            <a:off x="4525392" y="4869160"/>
            <a:ext cx="180000" cy="1223984"/>
          </a:xfrm>
          <a:prstGeom prst="upArrow">
            <a:avLst>
              <a:gd name="adj1" fmla="val 50000"/>
              <a:gd name="adj2" fmla="val 1064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위쪽 화살표 43"/>
          <p:cNvSpPr/>
          <p:nvPr/>
        </p:nvSpPr>
        <p:spPr>
          <a:xfrm>
            <a:off x="1361130" y="5517232"/>
            <a:ext cx="180000" cy="575912"/>
          </a:xfrm>
          <a:prstGeom prst="upArrow">
            <a:avLst>
              <a:gd name="adj1" fmla="val 50000"/>
              <a:gd name="adj2" fmla="val 10644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2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43" grpId="0" animBg="1"/>
      <p:bldP spid="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Comparison with </a:t>
            </a:r>
            <a:r>
              <a:rPr lang="en-US" altLang="ko-KR" dirty="0" smtClean="0"/>
              <a:t>Other </a:t>
            </a:r>
            <a:r>
              <a:rPr lang="en-US" altLang="ko-KR" dirty="0"/>
              <a:t>File Systems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03548" y="3469070"/>
            <a:ext cx="2808312" cy="8640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Tahoma" pitchFamily="34" charset="0"/>
                <a:ea typeface="Tahoma" pitchFamily="34" charset="0"/>
                <a:cs typeface="Tahoma" pitchFamily="34" charset="0"/>
              </a:rPr>
              <a:t>File System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503548" y="5229200"/>
            <a:ext cx="2808312" cy="8640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Tahoma" pitchFamily="34" charset="0"/>
                <a:ea typeface="Tahoma" pitchFamily="34" charset="0"/>
                <a:cs typeface="Tahoma" pitchFamily="34" charset="0"/>
              </a:rPr>
              <a:t>FTL Simulator</a:t>
            </a:r>
          </a:p>
        </p:txBody>
      </p:sp>
      <p:sp>
        <p:nvSpPr>
          <p:cNvPr id="6" name="아래쪽 화살표 5"/>
          <p:cNvSpPr/>
          <p:nvPr/>
        </p:nvSpPr>
        <p:spPr>
          <a:xfrm>
            <a:off x="1331640" y="2604974"/>
            <a:ext cx="1152128" cy="72008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2410" y="213285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workload</a:t>
            </a:r>
            <a:endParaRPr lang="ko-KR" altLang="en-US" sz="2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323528" y="4725144"/>
            <a:ext cx="316835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내용 개체 틀 2"/>
          <p:cNvSpPr>
            <a:spLocks noGrp="1"/>
          </p:cNvSpPr>
          <p:nvPr>
            <p:ph idx="1"/>
          </p:nvPr>
        </p:nvSpPr>
        <p:spPr>
          <a:xfrm>
            <a:off x="4139952" y="2268740"/>
            <a:ext cx="4752528" cy="1592308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/>
              <a:t>Ext4</a:t>
            </a:r>
          </a:p>
          <a:p>
            <a:pPr lvl="1"/>
            <a:r>
              <a:rPr lang="en-US" altLang="ko-KR" dirty="0"/>
              <a:t>In-place-update file system </a:t>
            </a:r>
            <a:endParaRPr lang="en-US" altLang="ko-KR" dirty="0" smtClean="0"/>
          </a:p>
          <a:p>
            <a:r>
              <a:rPr lang="en-US" altLang="ko-KR" dirty="0" smtClean="0"/>
              <a:t>Btrfs </a:t>
            </a:r>
          </a:p>
          <a:p>
            <a:pPr lvl="1"/>
            <a:r>
              <a:rPr lang="en-US" altLang="ko-KR" dirty="0" smtClean="0"/>
              <a:t>No overwrite file system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en-US" altLang="ko-KR" dirty="0" smtClean="0"/>
              <a:t>Measured Throughput</a:t>
            </a:r>
            <a:endParaRPr lang="ko-KR" altLang="en-US" dirty="0"/>
          </a:p>
        </p:txBody>
      </p:sp>
      <p:sp>
        <p:nvSpPr>
          <p:cNvPr id="16" name="아래쪽 화살표 15"/>
          <p:cNvSpPr/>
          <p:nvPr/>
        </p:nvSpPr>
        <p:spPr>
          <a:xfrm>
            <a:off x="1331640" y="4434764"/>
            <a:ext cx="1152128" cy="72008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4526544"/>
            <a:ext cx="141577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Courier New" pitchFamily="49" charset="0"/>
                <a:ea typeface="Tahoma" pitchFamily="34" charset="0"/>
                <a:cs typeface="Courier New" pitchFamily="49" charset="0"/>
              </a:rPr>
              <a:t>blktrace</a:t>
            </a:r>
            <a:endParaRPr lang="ko-KR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4139952" y="4509120"/>
            <a:ext cx="4752528" cy="17872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/>
              <a:t>Coarse grained hybrid mapping FTL</a:t>
            </a:r>
          </a:p>
          <a:p>
            <a:pPr marL="742950" lvl="2" indent="-342900"/>
            <a:r>
              <a:rPr lang="en-US" altLang="ko-KR" dirty="0"/>
              <a:t>FAST FTL [Lee’07]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/>
              <a:t>Full page mapping </a:t>
            </a:r>
            <a:r>
              <a:rPr lang="en-US" altLang="ko-KR" dirty="0" smtClean="0"/>
              <a:t>FTL</a:t>
            </a:r>
          </a:p>
          <a:p>
            <a:pPr marL="0" lvl="1" indent="0">
              <a:buNone/>
            </a:pP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en-US" altLang="ko-KR" dirty="0" smtClean="0"/>
              <a:t>Measured </a:t>
            </a:r>
            <a:r>
              <a:rPr lang="en-US" altLang="ko-KR" dirty="0"/>
              <a:t>Write Amplification and Block Erase Count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133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Flash-based Solid State Drives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Solid State Drive (SSD)</a:t>
            </a:r>
          </a:p>
          <a:p>
            <a:pPr lvl="1"/>
            <a:r>
              <a:rPr lang="en-US" altLang="ko-KR" dirty="0" smtClean="0"/>
              <a:t>A purely electronic device built on NAND flash memory</a:t>
            </a:r>
          </a:p>
          <a:p>
            <a:pPr lvl="1"/>
            <a:r>
              <a:rPr lang="en-US" altLang="ko-KR" dirty="0" smtClean="0"/>
              <a:t>No mechanical parts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Technical merits</a:t>
            </a:r>
          </a:p>
          <a:p>
            <a:pPr lvl="1"/>
            <a:r>
              <a:rPr lang="en-US" altLang="ko-KR" dirty="0" smtClean="0"/>
              <a:t>Low access latency</a:t>
            </a:r>
          </a:p>
          <a:p>
            <a:pPr lvl="1"/>
            <a:r>
              <a:rPr lang="en-US" altLang="ko-KR" dirty="0" smtClean="0"/>
              <a:t>Low power consumption</a:t>
            </a:r>
          </a:p>
          <a:p>
            <a:pPr lvl="1"/>
            <a:r>
              <a:rPr lang="en-US" altLang="ko-KR" dirty="0" smtClean="0"/>
              <a:t>Shock resistance</a:t>
            </a:r>
          </a:p>
          <a:p>
            <a:pPr lvl="1"/>
            <a:r>
              <a:rPr lang="en-US" altLang="ko-KR" dirty="0" smtClean="0"/>
              <a:t>Potentially uniform random access speed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/>
              <a:t>Remaining two problems limiting wider deployment of </a:t>
            </a:r>
            <a:r>
              <a:rPr lang="en-US" altLang="ko-KR" dirty="0" smtClean="0"/>
              <a:t>SSDs</a:t>
            </a:r>
          </a:p>
          <a:p>
            <a:pPr lvl="1"/>
            <a:r>
              <a:rPr lang="en-US" altLang="ko-KR" dirty="0" smtClean="0"/>
              <a:t>Limited life span</a:t>
            </a:r>
          </a:p>
          <a:p>
            <a:pPr lvl="1"/>
            <a:r>
              <a:rPr lang="en-US" altLang="ko-KR" dirty="0" smtClean="0"/>
              <a:t>Random write performance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222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175794" cy="415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Throughput under Different File Systems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6237312"/>
            <a:ext cx="3226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Disk utilization is 85%. / SSD-M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8622" y="3432492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1.6x</a:t>
            </a:r>
            <a:endParaRPr lang="ko-KR" alt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5939" y="3988937"/>
            <a:ext cx="41969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7.3x</a:t>
            </a:r>
            <a:endParaRPr lang="ko-KR" alt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9292" y="3374436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1.5x</a:t>
            </a:r>
            <a:endParaRPr lang="ko-KR" alt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3668" y="3853306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5896" y="4003451"/>
            <a:ext cx="461665" cy="746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10.6x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4338" y="3867820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3175" y="3640869"/>
            <a:ext cx="461665" cy="3792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4993" y="3936368"/>
            <a:ext cx="461665" cy="746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14.6x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8359" y="3242004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1.6x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30</a:t>
            </a:fld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80748" y="3616558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1.4x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2976" y="4270405"/>
            <a:ext cx="461665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48x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6904" y="3871621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2.4x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53423" y="2881964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1.7x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14679" y="3694214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4.2x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8607" y="2542086"/>
            <a:ext cx="461665" cy="5988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1.3x</a:t>
            </a:r>
            <a:endParaRPr lang="ko-KR" altLang="en-US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4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07504" y="2289559"/>
            <a:ext cx="4320000" cy="2612182"/>
            <a:chOff x="107504" y="2289559"/>
            <a:chExt cx="4320000" cy="261218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289559"/>
              <a:ext cx="4320000" cy="2287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07504" y="4593964"/>
              <a:ext cx="4319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Coarse Grained Hybrid Mapping FTL: FAST FTL</a:t>
              </a:r>
              <a:endParaRPr lang="ko-KR" altLang="en-US" sz="14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9592" y="3427222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1.4x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18438" y="2912222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6.7x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52621" y="3149914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4.3x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04685" y="333543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1.1x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23531" y="265886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6.4x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57714" y="3058130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2.5x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09778" y="3415287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28624" y="3137361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4.9x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2807" y="333543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2.6x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10507" y="3509561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29353" y="3375054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5.4x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708360" y="2289559"/>
            <a:ext cx="4320000" cy="2605766"/>
            <a:chOff x="4716496" y="2276872"/>
            <a:chExt cx="4320000" cy="2605766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5445" y="2276872"/>
              <a:ext cx="4281051" cy="2266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4716496" y="4574861"/>
              <a:ext cx="42810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Full page mapping FTL</a:t>
              </a:r>
              <a:endParaRPr lang="ko-KR" altLang="en-US" sz="14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52831" y="3325104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1.3x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70606" y="2665319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7.5x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11492" y="3105686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2.6x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59480" y="3171149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1.1x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385168" y="2673232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2.7x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02315" y="313641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1.3x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50303" y="3344927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075991" y="3171149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2.4x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01679" y="3312356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1.5x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60540" y="3450484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78315" y="335952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2.8x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00415" y="3359528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3.3x</a:t>
              </a:r>
              <a:endParaRPr lang="ko-KR" altLang="en-US" sz="1050" b="1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Block Erase Count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94064" y="6402814"/>
            <a:ext cx="2421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Disk utilization is 85%.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31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3704303" y="2951837"/>
            <a:ext cx="607264" cy="848515"/>
            <a:chOff x="3704303" y="2951837"/>
            <a:chExt cx="607264" cy="848515"/>
          </a:xfrm>
        </p:grpSpPr>
        <p:sp>
          <p:nvSpPr>
            <p:cNvPr id="14" name="TextBox 13"/>
            <p:cNvSpPr txBox="1"/>
            <p:nvPr/>
          </p:nvSpPr>
          <p:spPr>
            <a:xfrm>
              <a:off x="3704303" y="3414669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05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39120" y="2951837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6.1x</a:t>
              </a:r>
              <a:endParaRPr lang="ko-KR" altLang="en-US" sz="105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65318" y="3229145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3.1x</a:t>
              </a:r>
              <a:endParaRPr lang="ko-KR" altLang="en-US" sz="105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263536" y="3375054"/>
            <a:ext cx="346249" cy="3856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5.2x</a:t>
            </a:r>
            <a:endParaRPr lang="ko-KR" altLang="en-US" sz="105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8316426" y="2913556"/>
            <a:ext cx="612603" cy="837246"/>
            <a:chOff x="8324562" y="2900869"/>
            <a:chExt cx="612603" cy="837246"/>
          </a:xfrm>
        </p:grpSpPr>
        <p:sp>
          <p:nvSpPr>
            <p:cNvPr id="58" name="TextBox 57"/>
            <p:cNvSpPr txBox="1"/>
            <p:nvPr/>
          </p:nvSpPr>
          <p:spPr>
            <a:xfrm>
              <a:off x="8324562" y="3336402"/>
              <a:ext cx="353943" cy="4017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1.2x</a:t>
              </a:r>
              <a:endParaRPr lang="ko-KR" altLang="en-US" sz="11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465856" y="2900869"/>
              <a:ext cx="346249" cy="3856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3.8x</a:t>
              </a:r>
              <a:endParaRPr lang="ko-KR" altLang="en-US" sz="105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583222" y="3214935"/>
              <a:ext cx="353943" cy="4017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1.8x</a:t>
              </a:r>
              <a:endParaRPr lang="ko-KR" altLang="en-US" sz="11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57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Design Decisions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/>
              <a:t>Conclusion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83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Random write on SSDs causes performance degradation and shortens the lifespan of SSDs.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present a new file system for SSD, SFS. </a:t>
            </a:r>
          </a:p>
          <a:p>
            <a:pPr lvl="1"/>
            <a:r>
              <a:rPr lang="en-US" altLang="ko-KR" dirty="0" smtClean="0"/>
              <a:t>Log-structured file system</a:t>
            </a:r>
          </a:p>
          <a:p>
            <a:pPr lvl="1"/>
            <a:r>
              <a:rPr lang="en-US" altLang="ko-KR" dirty="0" smtClean="0"/>
              <a:t>On writing data grouping</a:t>
            </a:r>
          </a:p>
          <a:p>
            <a:pPr lvl="1"/>
            <a:r>
              <a:rPr lang="en-US" altLang="ko-KR" dirty="0" smtClean="0"/>
              <a:t>Cost-hotness policy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show that SFS considerably outperforms existing file systems and prolongs the lifespan of SSD  by drastically reducing block erase count inside SSD. </a:t>
            </a:r>
          </a:p>
          <a:p>
            <a:endParaRPr lang="en-US" altLang="ko-KR" dirty="0"/>
          </a:p>
          <a:p>
            <a:r>
              <a:rPr lang="en-US" altLang="ko-KR" dirty="0" smtClean="0"/>
              <a:t>Is SFS also beneficial to HDDs?</a:t>
            </a:r>
          </a:p>
          <a:p>
            <a:pPr lvl="1"/>
            <a:r>
              <a:rPr lang="en-US" altLang="ko-KR" dirty="0" smtClean="0"/>
              <a:t>Preliminary experiment results are available on our poster!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54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6858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ko-KR" dirty="0" smtClean="0"/>
              <a:t>Thank you!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Questions?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76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Limited lifespan of SSDs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39341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Limited program/erase (P/E) cycles of NAND flash memory</a:t>
            </a:r>
          </a:p>
          <a:p>
            <a:pPr lvl="1"/>
            <a:r>
              <a:rPr lang="en-US" altLang="ko-KR" dirty="0"/>
              <a:t>Single-level Cell (SLC): 100K ~ 1M</a:t>
            </a:r>
            <a:endParaRPr lang="ko-KR" altLang="en-US" dirty="0"/>
          </a:p>
          <a:p>
            <a:pPr lvl="1"/>
            <a:r>
              <a:rPr lang="en-US" altLang="ko-KR" dirty="0" smtClean="0"/>
              <a:t>Multi-level Cell (MLC): 5K ~ 10K</a:t>
            </a:r>
          </a:p>
          <a:p>
            <a:pPr lvl="1"/>
            <a:r>
              <a:rPr lang="en-US" altLang="ko-KR" dirty="0" smtClean="0"/>
              <a:t>Triple-level Cell (TLC): 1K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As bit density increases </a:t>
            </a:r>
          </a:p>
          <a:p>
            <a:pPr marL="457200" lvl="1" indent="0">
              <a:buNone/>
            </a:pPr>
            <a:r>
              <a:rPr lang="en-US" altLang="ko-KR" dirty="0" smtClean="0">
                <a:sym typeface="Wingdings" pitchFamily="2" charset="2"/>
              </a:rPr>
              <a:t> cost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decreases, lifespan decreases</a:t>
            </a:r>
          </a:p>
          <a:p>
            <a:endParaRPr lang="en-US" altLang="ko-KR" dirty="0"/>
          </a:p>
          <a:p>
            <a:r>
              <a:rPr lang="en-US" altLang="ko-KR" dirty="0" smtClean="0"/>
              <a:t>Starting to be used in laptops, desktops</a:t>
            </a:r>
            <a:r>
              <a:rPr lang="ko-KR" altLang="en-US" dirty="0" smtClean="0"/>
              <a:t> </a:t>
            </a:r>
            <a:r>
              <a:rPr lang="en-US" altLang="ko-KR" dirty="0" smtClean="0"/>
              <a:t>and data centers. </a:t>
            </a:r>
          </a:p>
          <a:p>
            <a:pPr lvl="1"/>
            <a:r>
              <a:rPr lang="en-US" altLang="ko-KR" dirty="0" smtClean="0"/>
              <a:t>Contain write intensive workloads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116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Random Write Considered Harmful in SSDs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5002635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/>
              <a:t>Random write is slow.</a:t>
            </a:r>
          </a:p>
          <a:p>
            <a:pPr lvl="1"/>
            <a:r>
              <a:rPr lang="en-US" altLang="ko-KR" dirty="0"/>
              <a:t>Even in modern SSDs, the disparity with sequential write bandwidth is more than ten-fold. </a:t>
            </a:r>
          </a:p>
          <a:p>
            <a:endParaRPr lang="en-US" altLang="ko-KR" dirty="0"/>
          </a:p>
          <a:p>
            <a:r>
              <a:rPr lang="en-US" altLang="ko-KR" dirty="0"/>
              <a:t>Random </a:t>
            </a:r>
            <a:r>
              <a:rPr lang="en-US" altLang="ko-KR" dirty="0" smtClean="0"/>
              <a:t>writes shortens </a:t>
            </a:r>
            <a:r>
              <a:rPr lang="en-US" altLang="ko-KR" dirty="0"/>
              <a:t>the l</a:t>
            </a:r>
            <a:r>
              <a:rPr lang="en-US" altLang="ko-KR" dirty="0" smtClean="0"/>
              <a:t>ifespan </a:t>
            </a:r>
            <a:r>
              <a:rPr lang="en-US" altLang="ko-KR" dirty="0"/>
              <a:t>of SSDs.</a:t>
            </a:r>
          </a:p>
          <a:p>
            <a:pPr lvl="1"/>
            <a:r>
              <a:rPr lang="en-US" altLang="ko-KR" dirty="0"/>
              <a:t>Random write causes internal </a:t>
            </a:r>
            <a:r>
              <a:rPr lang="en-US" altLang="ko-KR" dirty="0" smtClean="0"/>
              <a:t>fragmentation of SSDs.</a:t>
            </a:r>
            <a:endParaRPr lang="en-US" altLang="ko-KR" dirty="0"/>
          </a:p>
          <a:p>
            <a:pPr lvl="1"/>
            <a:r>
              <a:rPr lang="en-US" altLang="ko-KR" dirty="0"/>
              <a:t>Internal fragmentation increases garbage collection cost inside SSDs. </a:t>
            </a:r>
          </a:p>
          <a:p>
            <a:pPr lvl="1"/>
            <a:r>
              <a:rPr lang="en-US" altLang="ko-KR" dirty="0"/>
              <a:t>Increased garbage collection overhead incurs more block erases per write and </a:t>
            </a:r>
            <a:r>
              <a:rPr lang="en-US" altLang="ko-KR" dirty="0" smtClean="0"/>
              <a:t>degrades performance.</a:t>
            </a:r>
            <a:endParaRPr lang="en-US" altLang="ko-KR" dirty="0"/>
          </a:p>
          <a:p>
            <a:pPr lvl="1"/>
            <a:r>
              <a:rPr lang="en-US" altLang="ko-KR" dirty="0"/>
              <a:t>Therefore, the lifespan of SSDs can be drastically reduced by random writes.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882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Optimization Factors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98178"/>
            <a:ext cx="5266928" cy="4637112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SSD H/W</a:t>
            </a:r>
          </a:p>
          <a:p>
            <a:pPr lvl="1"/>
            <a:r>
              <a:rPr lang="en-US" altLang="ko-KR" dirty="0" smtClean="0"/>
              <a:t>Larger</a:t>
            </a:r>
            <a:r>
              <a:rPr lang="ko-KR" altLang="en-US" dirty="0" smtClean="0"/>
              <a:t> </a:t>
            </a:r>
            <a:r>
              <a:rPr lang="en-US" altLang="ko-KR" dirty="0" smtClean="0"/>
              <a:t>over-provisioned space </a:t>
            </a:r>
            <a:r>
              <a:rPr lang="en-US" altLang="ko-KR" dirty="0" smtClean="0">
                <a:sym typeface="Wingdings" pitchFamily="2" charset="2"/>
              </a:rPr>
              <a:t> lower garbage collection cost inside SSDs</a:t>
            </a:r>
            <a:endParaRPr lang="en-US" altLang="ko-KR" dirty="0" smtClean="0"/>
          </a:p>
          <a:p>
            <a:pPr lvl="1">
              <a:buFont typeface="Wingdings"/>
              <a:buChar char="è"/>
            </a:pPr>
            <a:r>
              <a:rPr lang="en-US" altLang="ko-KR" dirty="0" smtClean="0">
                <a:sym typeface="Wingdings" pitchFamily="2" charset="2"/>
              </a:rPr>
              <a:t>Higher cost</a:t>
            </a:r>
          </a:p>
          <a:p>
            <a:pPr lvl="1">
              <a:buFont typeface="Wingdings"/>
              <a:buChar char="è"/>
            </a:pP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Flash Translation Layer (FTL)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More efficient address mapping schemes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Purely based on LBA requested from file system 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Less effective for the no-overwrite file systems</a:t>
            </a:r>
          </a:p>
          <a:p>
            <a:pPr lvl="1">
              <a:buFont typeface="Wingdings"/>
              <a:buChar char="è"/>
            </a:pPr>
            <a:r>
              <a:rPr lang="en-US" altLang="ko-KR" dirty="0" smtClean="0">
                <a:sym typeface="Wingdings" pitchFamily="2" charset="2"/>
              </a:rPr>
              <a:t>Lack of information</a:t>
            </a:r>
          </a:p>
          <a:p>
            <a:pPr lvl="1">
              <a:buFont typeface="Wingdings"/>
              <a:buChar char="è"/>
            </a:pP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Applications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SSD-aware storage schemes (e.g. DBMS)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Quite effective for specific applications</a:t>
            </a:r>
          </a:p>
          <a:p>
            <a:pPr lvl="1">
              <a:buFont typeface="Wingdings"/>
              <a:buChar char="è"/>
            </a:pPr>
            <a:r>
              <a:rPr lang="en-US" altLang="ko-KR" dirty="0" smtClean="0">
                <a:sym typeface="Wingdings" pitchFamily="2" charset="2"/>
              </a:rPr>
              <a:t>Lack of generality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6084168" y="3415010"/>
            <a:ext cx="280831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SSD H/W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084168" y="2758230"/>
            <a:ext cx="2808312" cy="5760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Flash Translation Layer</a:t>
            </a:r>
          </a:p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(FTL)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084168" y="1957433"/>
            <a:ext cx="2808312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File System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084168" y="1300652"/>
            <a:ext cx="2808312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Applications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5940152" y="2649048"/>
            <a:ext cx="316835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took </a:t>
            </a:r>
            <a:r>
              <a:rPr lang="en-US" altLang="ko-K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file system level approach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  <a:r>
              <a:rPr lang="en-US" altLang="ko-K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directly exploit file block level statistics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altLang="ko-K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 our optimizations to general applications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013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altLang="ko-KR" dirty="0" smtClean="0"/>
              <a:t>Design Decisions</a:t>
            </a:r>
          </a:p>
          <a:p>
            <a:pPr lvl="1"/>
            <a:r>
              <a:rPr lang="en-US" altLang="ko-KR" dirty="0" smtClean="0"/>
              <a:t>Log-structured </a:t>
            </a:r>
            <a:r>
              <a:rPr lang="en-US" altLang="ko-KR" dirty="0"/>
              <a:t>File </a:t>
            </a:r>
            <a:r>
              <a:rPr lang="en-US" altLang="ko-KR" dirty="0" smtClean="0"/>
              <a:t>System</a:t>
            </a:r>
          </a:p>
          <a:p>
            <a:pPr lvl="1"/>
            <a:r>
              <a:rPr lang="en-US" altLang="ko-KR" dirty="0"/>
              <a:t>Eager </a:t>
            </a:r>
            <a:r>
              <a:rPr lang="en-US" altLang="ko-KR" i="1" dirty="0"/>
              <a:t>on writing</a:t>
            </a:r>
            <a:r>
              <a:rPr lang="en-US" altLang="ko-KR" dirty="0"/>
              <a:t> data grouping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Writing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Segment Cleaning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350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Performance Characteristics of SSDs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33664" y="2348880"/>
            <a:ext cx="4258816" cy="312494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If the request </a:t>
            </a:r>
            <a:r>
              <a:rPr lang="en-US" altLang="ko-KR" dirty="0" smtClean="0"/>
              <a:t>size</a:t>
            </a:r>
            <a:r>
              <a:rPr lang="ko-KR" altLang="en-US" smtClean="0"/>
              <a:t> </a:t>
            </a:r>
            <a:r>
              <a:rPr lang="en-US" altLang="ko-KR" smtClean="0"/>
              <a:t>of </a:t>
            </a:r>
            <a:r>
              <a:rPr lang="en-US" altLang="ko-KR" dirty="0"/>
              <a:t>the random write are same as erase block size, such write requests invalidate whole erase block inside SSDs.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Since all pages in an erase block are invalidated together, there is no internal fragmentation. 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98" y="2449767"/>
            <a:ext cx="3917533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98" y="2449767"/>
            <a:ext cx="392521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이등변 삼각형 6"/>
          <p:cNvSpPr/>
          <p:nvPr/>
        </p:nvSpPr>
        <p:spPr>
          <a:xfrm rot="10800000">
            <a:off x="3450807" y="2929323"/>
            <a:ext cx="180021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276398" y="2449767"/>
            <a:ext cx="3917532" cy="2520000"/>
            <a:chOff x="4794668" y="1624732"/>
            <a:chExt cx="3917532" cy="2520000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4668" y="1624732"/>
              <a:ext cx="3917532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이등변 삼각형 9"/>
            <p:cNvSpPr/>
            <p:nvPr/>
          </p:nvSpPr>
          <p:spPr>
            <a:xfrm rot="10800000">
              <a:off x="7962663" y="2120156"/>
              <a:ext cx="180021" cy="288032"/>
            </a:xfrm>
            <a:prstGeom prst="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이등변 삼각형 10"/>
          <p:cNvSpPr/>
          <p:nvPr/>
        </p:nvSpPr>
        <p:spPr>
          <a:xfrm rot="10800000">
            <a:off x="3656228" y="3502251"/>
            <a:ext cx="180021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276398" y="2449767"/>
            <a:ext cx="3925218" cy="2520000"/>
            <a:chOff x="4806950" y="1624732"/>
            <a:chExt cx="3925218" cy="2520000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6950" y="1624732"/>
              <a:ext cx="392521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이등변 삼각형 13"/>
            <p:cNvSpPr/>
            <p:nvPr/>
          </p:nvSpPr>
          <p:spPr>
            <a:xfrm rot="10800000">
              <a:off x="7979570" y="2132856"/>
              <a:ext cx="180021" cy="288032"/>
            </a:xfrm>
            <a:prstGeom prst="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이등변 삼각형 14"/>
            <p:cNvSpPr/>
            <p:nvPr/>
          </p:nvSpPr>
          <p:spPr>
            <a:xfrm rot="10800000">
              <a:off x="8195469" y="2668088"/>
              <a:ext cx="180021" cy="288032"/>
            </a:xfrm>
            <a:prstGeom prst="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이등변 삼각형 15"/>
          <p:cNvSpPr/>
          <p:nvPr/>
        </p:nvSpPr>
        <p:spPr>
          <a:xfrm rot="10800000">
            <a:off x="3449017" y="3810651"/>
            <a:ext cx="180021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409528" y="2869565"/>
            <a:ext cx="489415" cy="152413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0" y="5877272"/>
            <a:ext cx="9144000" cy="10527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altLang="ko-K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random write performance becomes same as sequential write performance when the request size is same as erase block size. </a:t>
            </a:r>
          </a:p>
        </p:txBody>
      </p:sp>
    </p:spTree>
    <p:extLst>
      <p:ext uri="{BB962C8B-B14F-4D97-AF65-F5344CB8AC3E}">
        <p14:creationId xmlns:p14="http://schemas.microsoft.com/office/powerpoint/2010/main" val="168476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6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Log-structured File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i="1" dirty="0" smtClean="0"/>
              <a:t>How can we utilize the performance characteristics of SSD in designing a file system?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Log-structured File System </a:t>
            </a:r>
          </a:p>
          <a:p>
            <a:pPr lvl="1"/>
            <a:r>
              <a:rPr lang="en-US" altLang="ko-KR" dirty="0" smtClean="0"/>
              <a:t>It transforms the random writes at file system level into the sequential writes at SSD level.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segment size is equal to the erase block size of a SSD, </a:t>
            </a:r>
            <a:r>
              <a:rPr lang="en-US" altLang="ko-KR" dirty="0"/>
              <a:t>the file system will always send erase block sized </a:t>
            </a:r>
            <a:r>
              <a:rPr lang="en-US" altLang="ko-KR" dirty="0" smtClean="0"/>
              <a:t>write</a:t>
            </a:r>
            <a:r>
              <a:rPr lang="ko-KR" altLang="en-US" smtClean="0"/>
              <a:t> </a:t>
            </a:r>
            <a:r>
              <a:rPr lang="en-US" altLang="ko-KR" smtClean="0"/>
              <a:t>requests </a:t>
            </a:r>
            <a:r>
              <a:rPr lang="en-US" altLang="ko-KR" dirty="0"/>
              <a:t>to the SSD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So, write performance is mainly determined by sequential write performance of a SSD. 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71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2171</Words>
  <Application>Microsoft Macintosh PowerPoint</Application>
  <PresentationFormat>On-screen Show (4:3)</PresentationFormat>
  <Paragraphs>608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테마</vt:lpstr>
      <vt:lpstr>SFS: Random Write Considered Harmful in Solid State Drives</vt:lpstr>
      <vt:lpstr>Outline</vt:lpstr>
      <vt:lpstr>Flash-based Solid State Drives</vt:lpstr>
      <vt:lpstr>Limited lifespan of SSDs</vt:lpstr>
      <vt:lpstr>Random Write Considered Harmful in SSDs</vt:lpstr>
      <vt:lpstr>Optimization Factors</vt:lpstr>
      <vt:lpstr>Outline</vt:lpstr>
      <vt:lpstr>Performance Characteristics of SSDs</vt:lpstr>
      <vt:lpstr>Log-structured File System</vt:lpstr>
      <vt:lpstr>Eager on writing data grouping</vt:lpstr>
      <vt:lpstr>Outline</vt:lpstr>
      <vt:lpstr>SFS in a nutshell</vt:lpstr>
      <vt:lpstr>Outline</vt:lpstr>
      <vt:lpstr>On Writing Data Grouping</vt:lpstr>
      <vt:lpstr>Measuring Hotness</vt:lpstr>
      <vt:lpstr>Determining Grouping Criteria : Segment Quantization</vt:lpstr>
      <vt:lpstr>Iterative Segment Quantization</vt:lpstr>
      <vt:lpstr>Process of Segment Writing</vt:lpstr>
      <vt:lpstr>Outline</vt:lpstr>
      <vt:lpstr>Cost-hotness Policy</vt:lpstr>
      <vt:lpstr>Writing Blocks under Segment Cleaning</vt:lpstr>
      <vt:lpstr>Scenario of Data Loss in System Crash</vt:lpstr>
      <vt:lpstr>How to Prevent Data Loss</vt:lpstr>
      <vt:lpstr>Outline</vt:lpstr>
      <vt:lpstr>Evaluation</vt:lpstr>
      <vt:lpstr>Workload</vt:lpstr>
      <vt:lpstr>Throughput vs. Disk Utilization</vt:lpstr>
      <vt:lpstr>Segment Utilization Distribution</vt:lpstr>
      <vt:lpstr>Comparison with Other File Systems</vt:lpstr>
      <vt:lpstr>Throughput under Different File Systems</vt:lpstr>
      <vt:lpstr>Block Erase Count</vt:lpstr>
      <vt:lpstr>Outline</vt:lpstr>
      <vt:lpstr>Conclusion</vt:lpstr>
      <vt:lpstr>Thank you!  Questions?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SFS: Random Write Considered Harmful in Solid State Drives</dc:title>
  <dc:creator>Microsoft Corporation</dc:creator>
  <cp:lastModifiedBy>Changwoo Min</cp:lastModifiedBy>
  <cp:revision>313</cp:revision>
  <cp:lastPrinted>2012-02-10T07:42:48Z</cp:lastPrinted>
  <dcterms:created xsi:type="dcterms:W3CDTF">2006-10-05T04:04:58Z</dcterms:created>
  <dcterms:modified xsi:type="dcterms:W3CDTF">2013-03-18T12:47:01Z</dcterms:modified>
</cp:coreProperties>
</file>